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319" r:id="rId3"/>
    <p:sldId id="323" r:id="rId4"/>
    <p:sldId id="321" r:id="rId5"/>
    <p:sldId id="324" r:id="rId6"/>
    <p:sldId id="325" r:id="rId7"/>
    <p:sldId id="326" r:id="rId8"/>
    <p:sldId id="327" r:id="rId9"/>
    <p:sldId id="336" r:id="rId10"/>
    <p:sldId id="328" r:id="rId11"/>
    <p:sldId id="329" r:id="rId12"/>
    <p:sldId id="330" r:id="rId13"/>
    <p:sldId id="322" r:id="rId14"/>
    <p:sldId id="270" r:id="rId15"/>
    <p:sldId id="332" r:id="rId16"/>
    <p:sldId id="333" r:id="rId17"/>
    <p:sldId id="331" r:id="rId18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B"/>
    <a:srgbClr val="F05A28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89988" autoAdjust="0"/>
  </p:normalViewPr>
  <p:slideViewPr>
    <p:cSldViewPr snapToGrid="0" snapToObjects="1">
      <p:cViewPr varScale="1">
        <p:scale>
          <a:sx n="82" d="100"/>
          <a:sy n="82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1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7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2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7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7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5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2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2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5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4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8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4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Минспорта России от 24.02.2021 № 108 «О рекомендованных нормативах и нормах обеспеченности населения объектами спортивной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2697" y="1817567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2400" y="1943100"/>
            <a:ext cx="1194434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200" dirty="0" smtClean="0">
                <a:solidFill>
                  <a:schemeClr val="bg1"/>
                </a:solidFill>
                <a:latin typeface="Corki" panose="00000500000000000000" pitchFamily="2" charset="-52"/>
              </a:rPr>
              <a:t>ГРАНТЫ ОБЛАСТНЫМ И МУНИЦИПАЛЬНЫМ ОБЩЕОБРАЗОВАТЕЛЬНЫМ ОРГАНИЗАЦИЯМ, НЕ ЯВЛЯЮЩИМСЯ КАЗЕННЫМИ УЧРЕЖДЕНИЯМИ, НА РАЗВИТИЕ ШКОЛЬНЫХ СПОРТИВНЫХ КЛУБОВ   </a:t>
            </a:r>
          </a:p>
        </p:txBody>
      </p:sp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ДОКУМЕНТЫ</a:t>
            </a:r>
          </a:p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6467" y="1262395"/>
            <a:ext cx="10772775" cy="683620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копия </a:t>
            </a:r>
            <a:r>
              <a:rPr lang="ru-RU" sz="2400" dirty="0">
                <a:latin typeface="Corki" panose="00000500000000000000" pitchFamily="50" charset="-52"/>
              </a:rPr>
              <a:t>действующего устава с отметкой о регистрации, заверенную руководителем </a:t>
            </a:r>
            <a:r>
              <a:rPr lang="ru-RU" sz="2400" dirty="0" smtClean="0">
                <a:latin typeface="Corki" panose="00000500000000000000" pitchFamily="50" charset="-52"/>
              </a:rPr>
              <a:t>учреждения;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6467" y="2051984"/>
            <a:ext cx="10747322" cy="73310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50" charset="-52"/>
              </a:rPr>
              <a:t>- </a:t>
            </a:r>
            <a:r>
              <a:rPr lang="ru-RU" sz="2400" dirty="0">
                <a:latin typeface="Corki" panose="00000500000000000000" pitchFamily="50" charset="-52"/>
              </a:rPr>
              <a:t>согласие органа, осуществляющего функции учредителя, на участие </a:t>
            </a:r>
            <a:r>
              <a:rPr lang="ru-RU" sz="2400" dirty="0" smtClean="0">
                <a:latin typeface="Corki" panose="00000500000000000000" pitchFamily="50" charset="-52"/>
              </a:rPr>
              <a:t>отборе</a:t>
            </a:r>
            <a:r>
              <a:rPr lang="ru-RU" sz="2400" dirty="0">
                <a:latin typeface="Corki" panose="00000500000000000000" pitchFamily="50" charset="-52"/>
              </a:rPr>
              <a:t>, оформленного на официальном бланке учредителя;</a:t>
            </a:r>
          </a:p>
          <a:p>
            <a:endParaRPr lang="ru-RU" sz="3200" dirty="0" smtClean="0">
              <a:latin typeface="Corki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3411" y="2891059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ВЫДАННЫЕ НА </a:t>
            </a:r>
            <a:r>
              <a:rPr lang="ru-RU" sz="2800" dirty="0">
                <a:latin typeface="Corki" panose="00000500000000000000" pitchFamily="2" charset="-52"/>
              </a:rPr>
              <a:t>1 ФЕВРАЛЯ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76577" y="3447821"/>
            <a:ext cx="2527783" cy="604850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выписка </a:t>
            </a:r>
            <a:r>
              <a:rPr lang="ru-RU" sz="2400" dirty="0">
                <a:latin typeface="Corki" panose="00000500000000000000" pitchFamily="50" charset="-52"/>
              </a:rPr>
              <a:t>из </a:t>
            </a:r>
            <a:r>
              <a:rPr lang="ru-RU" sz="2400" dirty="0" smtClean="0">
                <a:latin typeface="Corki" panose="00000500000000000000" pitchFamily="50" charset="-52"/>
              </a:rPr>
              <a:t>ЕГРЮЛ;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88059" y="4222444"/>
            <a:ext cx="10747322" cy="194260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справка </a:t>
            </a:r>
            <a:r>
              <a:rPr lang="ru-RU" sz="2400" dirty="0">
                <a:latin typeface="Corki" panose="00000500000000000000" pitchFamily="50" charset="-52"/>
              </a:rPr>
              <a:t>территориального органа Федеральной налоговой службы, </a:t>
            </a:r>
            <a:r>
              <a:rPr lang="ru-RU" sz="2400" dirty="0" smtClean="0">
                <a:latin typeface="Corki" panose="00000500000000000000" pitchFamily="50" charset="-52"/>
              </a:rPr>
              <a:t>подписанная </a:t>
            </a:r>
            <a:r>
              <a:rPr lang="ru-RU" sz="2400" dirty="0">
                <a:latin typeface="Corki" panose="00000500000000000000" pitchFamily="50" charset="-52"/>
              </a:rPr>
              <a:t>ее руководителем (иным уполномоченным лицом), </a:t>
            </a:r>
            <a:r>
              <a:rPr lang="ru-RU" sz="2400" dirty="0" smtClean="0">
                <a:latin typeface="Corki" panose="00000500000000000000" pitchFamily="50" charset="-52"/>
              </a:rPr>
              <a:t>подтверждающая </a:t>
            </a:r>
            <a:r>
              <a:rPr lang="ru-RU" sz="2400" dirty="0">
                <a:latin typeface="Corki" panose="00000500000000000000" pitchFamily="50" charset="-52"/>
              </a:rPr>
              <a:t>отсутствие </a:t>
            </a:r>
            <a:r>
              <a:rPr lang="ru-RU" sz="2400" dirty="0" smtClean="0">
                <a:latin typeface="Corki" panose="00000500000000000000" pitchFamily="50" charset="-52"/>
              </a:rPr>
              <a:t>неисполненной </a:t>
            </a:r>
            <a:r>
              <a:rPr lang="ru-RU" sz="2400" dirty="0">
                <a:latin typeface="Corki" panose="00000500000000000000" pitchFamily="50" charset="-52"/>
              </a:rPr>
              <a:t>обязанности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сборах;</a:t>
            </a:r>
          </a:p>
          <a:p>
            <a:endParaRPr lang="ru-RU" sz="3200" dirty="0" smtClean="0">
              <a:latin typeface="Corki" panose="00000500000000000000" pitchFamily="2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14728" y="3014556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30428" y="3383369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94449" y="378026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625292" y="3040696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640993" y="3439785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705014" y="3773453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54" y="370994"/>
            <a:ext cx="851895" cy="7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ДОКУМЕНТЫ,</a:t>
            </a:r>
          </a:p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0742" y="1575189"/>
            <a:ext cx="10585933" cy="10995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справка, подтверждающая </a:t>
            </a:r>
            <a:r>
              <a:rPr lang="ru-RU" sz="2400" dirty="0">
                <a:latin typeface="Corki" panose="00000500000000000000" pitchFamily="50" charset="-52"/>
              </a:rPr>
              <a:t>отсутствие </a:t>
            </a:r>
            <a:r>
              <a:rPr lang="ru-RU" sz="2400" dirty="0" smtClean="0">
                <a:latin typeface="Corki" panose="00000500000000000000" pitchFamily="50" charset="-52"/>
              </a:rPr>
              <a:t>просроченной </a:t>
            </a:r>
            <a:r>
              <a:rPr lang="ru-RU" sz="2400" dirty="0">
                <a:latin typeface="Corki" panose="00000500000000000000" pitchFamily="50" charset="-52"/>
              </a:rPr>
              <a:t>задолженности по возврату в </a:t>
            </a:r>
            <a:r>
              <a:rPr lang="ru-RU" sz="2400" dirty="0" smtClean="0">
                <a:latin typeface="Corki" panose="00000500000000000000" pitchFamily="50" charset="-52"/>
              </a:rPr>
              <a:t>ОБ субсидий</a:t>
            </a:r>
            <a:r>
              <a:rPr lang="ru-RU" sz="2400" dirty="0">
                <a:latin typeface="Corki" panose="00000500000000000000" pitchFamily="50" charset="-52"/>
              </a:rPr>
              <a:t>, бюджетных инвестиций, а также иной просроченной (неурегулированной) задолженности по денежным обязательствам перед Мурманской областью, по </a:t>
            </a:r>
            <a:r>
              <a:rPr lang="ru-RU" sz="2400" dirty="0" smtClean="0">
                <a:latin typeface="Corki" panose="00000500000000000000" pitchFamily="50" charset="-52"/>
              </a:rPr>
              <a:t>форме: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6325" y="1126785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ВЫДАННЫЕ НА </a:t>
            </a:r>
            <a:r>
              <a:rPr lang="ru-RU" sz="2800" dirty="0">
                <a:latin typeface="Corki" panose="00000500000000000000" pitchFamily="2" charset="-52"/>
              </a:rPr>
              <a:t>1 ФЕВРАЛЯ</a:t>
            </a:r>
          </a:p>
        </p:txBody>
      </p:sp>
      <p:pic>
        <p:nvPicPr>
          <p:cNvPr id="25" name="Рисунок 24"/>
          <p:cNvPicPr/>
          <p:nvPr/>
        </p:nvPicPr>
        <p:blipFill rotWithShape="1">
          <a:blip r:embed="rId3"/>
          <a:srcRect l="8621" t="14964" r="46556" b="6583"/>
          <a:stretch/>
        </p:blipFill>
        <p:spPr bwMode="auto">
          <a:xfrm>
            <a:off x="2590801" y="2726349"/>
            <a:ext cx="7200900" cy="384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31" y="685475"/>
            <a:ext cx="851895" cy="7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ДОКУМЕНТЫ,</a:t>
            </a:r>
          </a:p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2476" y="1575190"/>
            <a:ext cx="11106150" cy="1501386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информация, подписанная </a:t>
            </a:r>
            <a:r>
              <a:rPr lang="ru-RU" sz="2400" dirty="0">
                <a:latin typeface="Corki" panose="00000500000000000000" pitchFamily="50" charset="-52"/>
              </a:rPr>
              <a:t>руководителем </a:t>
            </a:r>
            <a:r>
              <a:rPr lang="ru-RU" sz="2400" dirty="0" smtClean="0">
                <a:latin typeface="Corki" panose="00000500000000000000" pitchFamily="50" charset="-52"/>
              </a:rPr>
              <a:t>учреждения, </a:t>
            </a:r>
            <a:r>
              <a:rPr lang="ru-RU" sz="2400" dirty="0">
                <a:latin typeface="Corki" panose="00000500000000000000" pitchFamily="50" charset="-52"/>
              </a:rPr>
              <a:t>подтверждающую, что в реестре дисквалифицированных </a:t>
            </a:r>
            <a:r>
              <a:rPr lang="ru-RU" sz="2400" dirty="0" smtClean="0">
                <a:latin typeface="Corki" panose="00000500000000000000" pitchFamily="50" charset="-52"/>
              </a:rPr>
              <a:t>лиц отсутствуют </a:t>
            </a:r>
            <a:r>
              <a:rPr lang="ru-RU" sz="2400" dirty="0">
                <a:latin typeface="Corki" panose="00000500000000000000" pitchFamily="50" charset="-52"/>
              </a:rPr>
              <a:t>сведения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участника конкурсного </a:t>
            </a:r>
            <a:r>
              <a:rPr lang="ru-RU" sz="2400" dirty="0" smtClean="0">
                <a:latin typeface="Corki" panose="00000500000000000000" pitchFamily="50" charset="-52"/>
              </a:rPr>
              <a:t>отбора;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6325" y="1126785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ВЫДАННЫЕ НА </a:t>
            </a:r>
            <a:r>
              <a:rPr lang="ru-RU" sz="2800" dirty="0">
                <a:latin typeface="Corki" panose="00000500000000000000" pitchFamily="2" charset="-52"/>
              </a:rPr>
              <a:t>1 ФЕВРАЛЯ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2476" y="4744643"/>
            <a:ext cx="11106150" cy="1267700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согласие </a:t>
            </a:r>
            <a:r>
              <a:rPr lang="ru-RU" sz="2400" dirty="0">
                <a:latin typeface="Corki" panose="00000500000000000000" pitchFamily="50" charset="-52"/>
              </a:rPr>
              <a:t>субъектов персональных данных на их обработку, оформленные в соответствии с Федеральным законом от 27.07.2006 № 152-ФЗ «О персональных данных» (в случае если в заявку включена информация, содержащая персональные данные</a:t>
            </a:r>
            <a:r>
              <a:rPr lang="ru-RU" sz="2400" dirty="0" smtClean="0">
                <a:latin typeface="Corki" panose="00000500000000000000" pitchFamily="50" charset="-52"/>
              </a:rPr>
              <a:t>).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6885" y="3424958"/>
            <a:ext cx="11077332" cy="97130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письменное согласие </a:t>
            </a:r>
            <a:r>
              <a:rPr lang="ru-RU" sz="2400" dirty="0" smtClean="0">
                <a:latin typeface="Corki" panose="00000500000000000000" pitchFamily="50" charset="-52"/>
              </a:rPr>
              <a:t>учреждения на </a:t>
            </a:r>
            <a:r>
              <a:rPr lang="ru-RU" sz="2400" dirty="0">
                <a:latin typeface="Corki" panose="00000500000000000000" pitchFamily="50" charset="-52"/>
              </a:rPr>
              <a:t>осуществление </a:t>
            </a:r>
            <a:r>
              <a:rPr lang="ru-RU" sz="2400" dirty="0" smtClean="0">
                <a:latin typeface="Corki" panose="00000500000000000000" pitchFamily="50" charset="-52"/>
              </a:rPr>
              <a:t>Министерством и </a:t>
            </a:r>
            <a:r>
              <a:rPr lang="ru-RU" sz="2400" dirty="0">
                <a:latin typeface="Corki" panose="00000500000000000000" pitchFamily="50" charset="-52"/>
              </a:rPr>
              <a:t>уполномоченным органом государственного финансового контроля проверки соблюдения им условий, цели и порядка предоставления гранта;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084" y="597350"/>
            <a:ext cx="851895" cy="7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КОЛИЧЕСТВО ДОКУМЕНТОВ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99489" y="1605073"/>
            <a:ext cx="4093553" cy="608530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rki" panose="00000500000000000000" pitchFamily="2" charset="-52"/>
              </a:rPr>
              <a:t>11 ЕДИНИЦ</a:t>
            </a:r>
            <a:endParaRPr lang="ru-RU" sz="32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99241" y="4431949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16572" y="1827947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982039" y="1783182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401636" y="4376444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369261" y="4468044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554373" y="1867482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1014147" y="4431949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611900" y="1827947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55378" y="1907746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762524" y="455290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990020" y="1946423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651194" y="452242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116572" y="2877963"/>
            <a:ext cx="838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РЕЗУЛЬТАТ ПРЕДОСТАВЛЕНИЯ ГРАНТА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73944" y="3763863"/>
            <a:ext cx="7836682" cy="18040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Corki" panose="00000500000000000000" pitchFamily="50" charset="-52"/>
              </a:rPr>
              <a:t>количество </a:t>
            </a:r>
            <a:r>
              <a:rPr lang="ru-RU" sz="2800" dirty="0">
                <a:latin typeface="Corki" panose="00000500000000000000" pitchFamily="50" charset="-52"/>
              </a:rPr>
              <a:t>приобретённого спортивного оборудования, инвентаря и экипировки и/или отремонтированных спортивных залов получателя гранта, используемых для занятий школьного спортивного клуба, на 31 декабря 2022 </a:t>
            </a:r>
            <a:r>
              <a:rPr lang="ru-RU" sz="2800" dirty="0" smtClean="0">
                <a:latin typeface="Corki" panose="00000500000000000000" pitchFamily="50" charset="-52"/>
              </a:rPr>
              <a:t>года</a:t>
            </a:r>
            <a:endParaRPr lang="ru-RU" sz="2800" dirty="0"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92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4" y="498845"/>
            <a:ext cx="1079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ПОДВЕДЕНИЕ ИТОГОВ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15903" y="2838451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ЗАКЛЮЧЕНИЕ СОГЛАШЕНИЯ –ДО 23 МАЯ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0063" y="1318197"/>
            <a:ext cx="4503456" cy="77338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50" charset="-52"/>
              </a:rPr>
              <a:t>Рассмотрение заявок – до 5 мая </a:t>
            </a:r>
            <a:endParaRPr lang="ru-RU" sz="2800" dirty="0">
              <a:latin typeface="Corki" panose="00000500000000000000" pitchFamily="50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91275" y="1371946"/>
            <a:ext cx="5047041" cy="71963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Подведение итогов- до 16 мая </a:t>
            </a:r>
            <a:endParaRPr lang="ru-RU" sz="28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75226" y="1336639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02263" y="1680581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66284" y="2015378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24968" y="4903385"/>
            <a:ext cx="789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ПЕРЕЧИСЛЕНИЕ ФИНАНСОВЫХ СРЕДСТВ – В ТЕЧЕНИЕ 10 РАБОЧИХ ДНЕЙ ПОСЛЕ ПРЕДОСТАВЛЕНИЯ ЗАЯВКИ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80063" y="3088585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80063" y="3618657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59784" y="407914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333618" y="3084792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333618" y="3600406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413339" y="4019510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98" y="3351482"/>
            <a:ext cx="1412255" cy="14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4" y="498845"/>
            <a:ext cx="988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ПРЕДОСТАВЛЕНИЕ ОТЧЕТА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15903" y="2838451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ФОРМА ОТЧЕТА, ПРИЛАГАЕТСЯ К СОГЛАШЕНИЮ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650" y="1294213"/>
            <a:ext cx="8140478" cy="1153712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50" charset="-52"/>
              </a:rPr>
              <a:t>Ежеквартально,  </a:t>
            </a:r>
          </a:p>
          <a:p>
            <a:pPr algn="ctr"/>
            <a:r>
              <a:rPr lang="ru-RU" sz="2800" dirty="0" smtClean="0">
                <a:latin typeface="Corki" panose="00000500000000000000" pitchFamily="50" charset="-52"/>
              </a:rPr>
              <a:t>не позднее 8-го числа месяца, следующего за отчетным периодом</a:t>
            </a:r>
            <a:endParaRPr lang="ru-RU" sz="2800" dirty="0">
              <a:latin typeface="Corki" panose="00000500000000000000" pitchFamily="50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71650" y="3559680"/>
            <a:ext cx="8249543" cy="71963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Предварительный отчет за год – до 5 декабря 2022 г.</a:t>
            </a:r>
            <a:endParaRPr lang="ru-RU" sz="28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184426" y="6050782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70647" y="6128418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413339" y="411724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80063" y="3088585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80063" y="3618657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59784" y="407914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333618" y="3084792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333618" y="3600406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29222" y="6188895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71649" y="4700210"/>
            <a:ext cx="8249543" cy="71963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Отчет о достижении результатов– до 20 января 2023 г.</a:t>
            </a:r>
            <a:endParaRPr lang="ru-RU" sz="28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2" y="426487"/>
            <a:ext cx="851895" cy="7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4" y="498845"/>
            <a:ext cx="988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Контактная информация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43350" y="1937396"/>
            <a:ext cx="8140478" cy="1153712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50" charset="-52"/>
              </a:rPr>
              <a:t>Цыганкова Ирина Алексеевна</a:t>
            </a:r>
          </a:p>
          <a:p>
            <a:pPr algn="ctr"/>
            <a:r>
              <a:rPr lang="ru-RU" sz="2800" dirty="0">
                <a:latin typeface="Corki" panose="00000500000000000000" pitchFamily="50" charset="-52"/>
              </a:rPr>
              <a:t>м</a:t>
            </a:r>
            <a:r>
              <a:rPr lang="ru-RU" sz="2800" dirty="0" smtClean="0">
                <a:latin typeface="Corki" panose="00000500000000000000" pitchFamily="50" charset="-52"/>
              </a:rPr>
              <a:t>об. тел. +7 952 298 56 22, раб. </a:t>
            </a:r>
            <a:r>
              <a:rPr lang="ru-RU" sz="2800" dirty="0">
                <a:latin typeface="Corki" panose="00000500000000000000" pitchFamily="50" charset="-52"/>
              </a:rPr>
              <a:t>т</a:t>
            </a:r>
            <a:r>
              <a:rPr lang="ru-RU" sz="2800" dirty="0" smtClean="0">
                <a:latin typeface="Corki" panose="00000500000000000000" pitchFamily="50" charset="-52"/>
              </a:rPr>
              <a:t>ел. (88152) 487 899 доб. 1300</a:t>
            </a:r>
            <a:endParaRPr lang="ru-RU" sz="2800" dirty="0">
              <a:latin typeface="Corki" panose="00000500000000000000" pitchFamily="50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11309" y="5415921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89647" y="5472152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64979" y="555243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4" y="1937396"/>
            <a:ext cx="2952750" cy="2610578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3888817" y="3812495"/>
            <a:ext cx="8249543" cy="71963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rki" panose="00000500000000000000" pitchFamily="2" charset="-52"/>
              </a:rPr>
              <a:t>E-mail</a:t>
            </a:r>
            <a:r>
              <a:rPr lang="ru-RU" sz="2800" dirty="0" smtClean="0">
                <a:latin typeface="Corki" panose="00000500000000000000" pitchFamily="2" charset="-52"/>
              </a:rPr>
              <a:t>: </a:t>
            </a:r>
            <a:r>
              <a:rPr lang="en-US" sz="2800" dirty="0" smtClean="0">
                <a:latin typeface="Corki" panose="00000500000000000000" pitchFamily="2" charset="-52"/>
              </a:rPr>
              <a:t>tsygankova@gov-murman.ru</a:t>
            </a:r>
            <a:endParaRPr lang="ru-RU" sz="28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49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10395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1574423" y="4159532"/>
            <a:ext cx="910887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7199" b="1" dirty="0">
                <a:solidFill>
                  <a:schemeClr val="bg1"/>
                </a:solidFill>
                <a:latin typeface="Muller Narrow ExtraBold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93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4401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НОРМАТИВНЫЙ ПРАВОВОЙ АКТ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8491" y="1210379"/>
            <a:ext cx="7579667" cy="101990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ПОСТАНОВЛЕНИЕ ПРАВИТЕЛЬСТВА МУРМАНСКОЙ ОБЛАСТИ                      ОТ 21.03.2022 № 197-ПП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2314574"/>
            <a:ext cx="10321826" cy="3667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 smtClean="0">
              <a:latin typeface="Corki" panose="00000500000000000000" pitchFamily="2" charset="-52"/>
            </a:endParaRPr>
          </a:p>
          <a:p>
            <a:pPr algn="ctr"/>
            <a:r>
              <a:rPr lang="ru-RU" sz="4000" dirty="0" smtClean="0">
                <a:latin typeface="Corki" panose="00000500000000000000" pitchFamily="2" charset="-52"/>
              </a:rPr>
              <a:t>О предоставлении грантов в форме субсидии  </a:t>
            </a:r>
            <a:r>
              <a:rPr lang="ru-RU" sz="4000" dirty="0">
                <a:latin typeface="Corki" panose="00000500000000000000" pitchFamily="50" charset="-52"/>
              </a:rPr>
              <a:t>государственным областным и муниципальным общеобразовательным организациям, не являющимся казенными учреждениями, на развитие школьных спортивных клубов </a:t>
            </a:r>
            <a:endParaRPr lang="ru-RU" sz="4000" dirty="0" smtClean="0">
              <a:latin typeface="Corki" panose="00000500000000000000" pitchFamily="50" charset="-52"/>
            </a:endParaRPr>
          </a:p>
          <a:p>
            <a:pPr algn="ctr"/>
            <a:endParaRPr lang="ru-RU" sz="3600" dirty="0">
              <a:latin typeface="Corki" panose="00000500000000000000" pitchFamily="50" charset="-52"/>
            </a:endParaRPr>
          </a:p>
          <a:p>
            <a:pPr algn="ctr"/>
            <a:endParaRPr lang="ru-RU" sz="3600" dirty="0">
              <a:latin typeface="Corki" panose="00000500000000000000" pitchFamily="50" charset="-52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9731046" y="4356921"/>
            <a:ext cx="0" cy="1319979"/>
          </a:xfrm>
          <a:prstGeom prst="line">
            <a:avLst/>
          </a:prstGeom>
          <a:ln w="762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864695" y="4462618"/>
            <a:ext cx="0" cy="1108583"/>
          </a:xfrm>
          <a:prstGeom prst="line">
            <a:avLst/>
          </a:prstGeom>
          <a:ln w="76200">
            <a:solidFill>
              <a:srgbClr val="F05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0021193" y="4524896"/>
            <a:ext cx="9525" cy="9470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СРОКИ ПРОВЕДЕНИЯ ОТБОРА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7049" y="2195487"/>
            <a:ext cx="5924551" cy="129400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rki" panose="00000500000000000000" pitchFamily="2" charset="-52"/>
              </a:rPr>
              <a:t>д</a:t>
            </a:r>
            <a:r>
              <a:rPr lang="ru-RU" sz="3200" dirty="0" smtClean="0">
                <a:latin typeface="Corki" panose="00000500000000000000" pitchFamily="2" charset="-52"/>
              </a:rPr>
              <a:t>ата начала подачи заявок – 26 марта   дата окончания приема заявок – 25 апреля </a:t>
            </a:r>
            <a:endParaRPr lang="ru-RU" sz="3200" dirty="0">
              <a:latin typeface="Corki" panose="00000500000000000000" pitchFamily="2" charset="-5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8514" y="1196339"/>
            <a:ext cx="4093553" cy="608530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rki" panose="00000500000000000000" pitchFamily="2" charset="-52"/>
              </a:rPr>
              <a:t>с 26 марта  по 25 апреля</a:t>
            </a:r>
            <a:endParaRPr lang="ru-RU" sz="32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549549" y="2469276"/>
            <a:ext cx="249523" cy="23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550342" y="920114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424874" y="1023321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458175" y="2405620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581743" y="2900848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573298" y="1300232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0489031" y="2900848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422055" y="1436302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489031" y="1718574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66781" y="3413288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637319" y="1658693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562113" y="3408146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565336" y="3418003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4938" y="3845359"/>
            <a:ext cx="5368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КУДА ПРЕДОСТАВЛЯТЬ ДОКУМЕНТЫ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4625" y="4697005"/>
            <a:ext cx="6867525" cy="129400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rki" panose="00000500000000000000" pitchFamily="2" charset="-52"/>
              </a:rPr>
              <a:t>Министерство спорта Мурманской области, 183038, г. Мурманск, ул. Челюскинцев, 2а </a:t>
            </a:r>
            <a:endParaRPr lang="ru-RU" sz="3200" dirty="0">
              <a:latin typeface="Corki" panose="00000500000000000000" pitchFamily="2" charset="-52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50826" y="4836729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66527" y="5329011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15647" y="5887623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452449" y="4759553"/>
            <a:ext cx="249523" cy="23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471161" y="5301587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514724" y="5910849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84EE358-A5BC-C642-BA57-519CA0A2A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235" y="569797"/>
            <a:ext cx="1278260" cy="14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ТРЕБОВАНИЯ К УЧАСТНИКУ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НА 1 ФЕВРАЛЯ                                                          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099" y="2180752"/>
            <a:ext cx="11376326" cy="1019576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отсутствует </a:t>
            </a:r>
            <a:r>
              <a:rPr lang="ru-RU" sz="2400" dirty="0">
                <a:latin typeface="Corki" panose="00000500000000000000" pitchFamily="50" charset="-52"/>
              </a:rPr>
              <a:t>просроченная задолженность по возврату в </a:t>
            </a:r>
            <a:r>
              <a:rPr lang="ru-RU" sz="2400" dirty="0" smtClean="0">
                <a:latin typeface="Corki" panose="00000500000000000000" pitchFamily="50" charset="-52"/>
              </a:rPr>
              <a:t>ОБ субсидий</a:t>
            </a:r>
            <a:r>
              <a:rPr lang="ru-RU" sz="2400" dirty="0">
                <a:latin typeface="Corki" panose="00000500000000000000" pitchFamily="50" charset="-52"/>
              </a:rPr>
              <a:t>, бюджетных инвестиций, а также иная просроченная (неурегулированная) задолженность по денежным обязательствам перед Мурманской областью;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6099" y="1565327"/>
            <a:ext cx="11376326" cy="43492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отсутствует </a:t>
            </a:r>
            <a:r>
              <a:rPr lang="ru-RU" sz="2400" dirty="0">
                <a:latin typeface="Corki" panose="00000500000000000000" pitchFamily="50" charset="-52"/>
              </a:rPr>
              <a:t>неисполненная обязанность по уплате налогов, сборов, страховых взносов, пеней, штрафов, </a:t>
            </a:r>
            <a:r>
              <a:rPr lang="ru-RU" sz="2400" dirty="0" smtClean="0">
                <a:latin typeface="Corki" panose="00000500000000000000" pitchFamily="50" charset="-52"/>
              </a:rPr>
              <a:t>процентов;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6099" y="3358401"/>
            <a:ext cx="11395376" cy="1527924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 </a:t>
            </a:r>
            <a:r>
              <a:rPr lang="ru-RU" sz="2400" dirty="0" smtClean="0">
                <a:latin typeface="Corki" panose="00000500000000000000" pitchFamily="50" charset="-52"/>
              </a:rPr>
              <a:t>не </a:t>
            </a:r>
            <a:r>
              <a:rPr lang="ru-RU" sz="2400" dirty="0">
                <a:latin typeface="Corki" panose="00000500000000000000" pitchFamily="50" charset="-52"/>
              </a:rPr>
              <a:t>находится в процессе реорганизации (за исключением реорганизации в форме присоединения к участнику конкурсного отбора другого юридического лица), ликвидации, в отношении него не введена процедура банкротства, деятельность участника конкурсного отбора не должна быть приостановлена в порядке, предусмотренном законодательством Российской Федерации;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6098" y="5049880"/>
            <a:ext cx="11385851" cy="128773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в реестре дисквалифицированных лиц отсутствуют сведения о дисквалифицированных </a:t>
            </a:r>
            <a:r>
              <a:rPr lang="ru-RU" sz="2400" dirty="0" smtClean="0">
                <a:latin typeface="Corki" panose="00000500000000000000" pitchFamily="50" charset="-52"/>
              </a:rPr>
              <a:t>руководителях, </a:t>
            </a:r>
            <a:r>
              <a:rPr lang="ru-RU" sz="2400" dirty="0">
                <a:latin typeface="Corki" panose="00000500000000000000" pitchFamily="50" charset="-52"/>
              </a:rPr>
              <a:t>членах коллегиального исполнительного органа, лице, исполняющем функции единоличного исполнительного органа, или главном бухгалтере участника конкурсного </a:t>
            </a:r>
            <a:r>
              <a:rPr lang="ru-RU" sz="2400" dirty="0" smtClean="0">
                <a:latin typeface="Corki" panose="00000500000000000000" pitchFamily="50" charset="-52"/>
              </a:rPr>
              <a:t>отбора;</a:t>
            </a:r>
            <a:endParaRPr lang="ru-RU" sz="2400" dirty="0">
              <a:latin typeface="Corki" panose="00000500000000000000" pitchFamily="50" charset="-52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E2CC7CA0-0EB6-0142-B5AA-A7754910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94" y="298674"/>
            <a:ext cx="1772539" cy="11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ТРЕБОВАНИЯ К УЧАСТНИКУ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НА 1 ФЕВРАЛЯ                                                          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099" y="1576064"/>
            <a:ext cx="11376326" cy="2300612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не </a:t>
            </a:r>
            <a:r>
              <a:rPr lang="ru-RU" sz="2400" dirty="0">
                <a:latin typeface="Corki" panose="00000500000000000000" pitchFamily="50" charset="-52"/>
              </a:rPr>
              <a:t>должен являться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или территория, включенные в утвержденный Минфином РФ перечень 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(офшорные зоны), в совокупности превышает 50 </a:t>
            </a:r>
            <a:r>
              <a:rPr lang="ru-RU" sz="2400" dirty="0" smtClean="0">
                <a:latin typeface="Corki" panose="00000500000000000000" pitchFamily="50" charset="-52"/>
              </a:rPr>
              <a:t>процентов;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82299" y="4143375"/>
            <a:ext cx="11395376" cy="185129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400" dirty="0">
                <a:latin typeface="Corki" panose="00000500000000000000" pitchFamily="50" charset="-52"/>
              </a:rPr>
              <a:t>-  </a:t>
            </a:r>
            <a:r>
              <a:rPr lang="ru-RU" sz="2400" dirty="0" smtClean="0">
                <a:latin typeface="Corki" panose="00000500000000000000" pitchFamily="50" charset="-52"/>
              </a:rPr>
              <a:t>не </a:t>
            </a:r>
            <a:r>
              <a:rPr lang="ru-RU" sz="2400" dirty="0">
                <a:latin typeface="Corki" panose="00000500000000000000" pitchFamily="50" charset="-52"/>
              </a:rPr>
              <a:t>получает средства из </a:t>
            </a:r>
            <a:r>
              <a:rPr lang="ru-RU" sz="2400" dirty="0" smtClean="0">
                <a:latin typeface="Corki" panose="00000500000000000000" pitchFamily="50" charset="-52"/>
              </a:rPr>
              <a:t>ОБ в </a:t>
            </a:r>
            <a:r>
              <a:rPr lang="ru-RU" sz="2400" dirty="0">
                <a:latin typeface="Corki" panose="00000500000000000000" pitchFamily="50" charset="-52"/>
              </a:rPr>
              <a:t>соответствии с иными нормативными правовыми актами на </a:t>
            </a:r>
            <a:r>
              <a:rPr lang="ru-RU" sz="2400" dirty="0" smtClean="0">
                <a:latin typeface="Corki" panose="00000500000000000000" pitchFamily="50" charset="-52"/>
              </a:rPr>
              <a:t>цель: </a:t>
            </a:r>
            <a:r>
              <a:rPr lang="ru-RU" sz="2400" dirty="0">
                <a:latin typeface="Corki" panose="00000500000000000000" pitchFamily="50" charset="-52"/>
              </a:rPr>
              <a:t>на создание условий для функционирования школьных спортивных клубов и вовлеченности обучающихся Мурманской области в систематические занятия физической культурой и спортом.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CC7CA0-0EB6-0142-B5AA-A7754910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94" y="298674"/>
            <a:ext cx="1772539" cy="11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ОБЪЯВЛЕНИЕ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9499" y="1157645"/>
            <a:ext cx="9899951" cy="492360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50" charset="-52"/>
              </a:rPr>
              <a:t>опубликовано на официальном сайте Министерства спорта Мурманской области:   </a:t>
            </a:r>
            <a:r>
              <a:rPr lang="en-US" sz="2400" dirty="0" smtClean="0">
                <a:latin typeface="Corki" panose="00000500000000000000" pitchFamily="50" charset="-52"/>
              </a:rPr>
              <a:t>sport.gov-murman.ru</a:t>
            </a:r>
            <a:endParaRPr lang="ru-RU" sz="2400" dirty="0">
              <a:latin typeface="Corki" panose="00000500000000000000" pitchFamily="50" charset="-52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61443" t="9542" r="2576" b="11657"/>
          <a:stretch/>
        </p:blipFill>
        <p:spPr bwMode="auto">
          <a:xfrm>
            <a:off x="1924051" y="1771650"/>
            <a:ext cx="8915400" cy="4804291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Стрелка вниз 16"/>
          <p:cNvSpPr/>
          <p:nvPr/>
        </p:nvSpPr>
        <p:spPr>
          <a:xfrm rot="16200000">
            <a:off x="1443395" y="3270014"/>
            <a:ext cx="233934" cy="12417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1314810" y="1721708"/>
            <a:ext cx="233934" cy="9845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ДОКУМЕНТЫ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8821" y="2753283"/>
            <a:ext cx="1517951" cy="1223606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latin typeface="Corki" panose="00000500000000000000" pitchFamily="50" charset="-52"/>
              </a:rPr>
              <a:t>заявка 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1034580"/>
            <a:ext cx="9124950" cy="554136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tx1"/>
                </a:solidFill>
                <a:latin typeface="Corki" panose="00000500000000000000" pitchFamily="2" charset="-52"/>
              </a:rPr>
              <a:t>о</a:t>
            </a:r>
            <a:r>
              <a:rPr lang="ru-RU" sz="2000" i="1" dirty="0" smtClean="0">
                <a:solidFill>
                  <a:schemeClr val="tx1"/>
                </a:solidFill>
                <a:latin typeface="Corki" panose="00000500000000000000" pitchFamily="2" charset="-52"/>
              </a:rPr>
              <a:t>формляется на бланке учреждения</a:t>
            </a:r>
          </a:p>
          <a:p>
            <a:pPr algn="ctr"/>
            <a:endParaRPr lang="ru-RU" sz="800" dirty="0">
              <a:latin typeface="Corki" panose="00000500000000000000" pitchFamily="2" charset="-52"/>
            </a:endParaRPr>
          </a:p>
          <a:p>
            <a:pPr algn="r"/>
            <a:r>
              <a:rPr lang="ru-RU" sz="2400" dirty="0">
                <a:latin typeface="Corki" panose="00000500000000000000" pitchFamily="50" charset="-52"/>
              </a:rPr>
              <a:t>Министерство спорта </a:t>
            </a:r>
            <a:endParaRPr lang="ru-RU" sz="2400" dirty="0" smtClean="0">
              <a:latin typeface="Corki" panose="00000500000000000000" pitchFamily="50" charset="-52"/>
            </a:endParaRPr>
          </a:p>
          <a:p>
            <a:pPr algn="r"/>
            <a:r>
              <a:rPr lang="ru-RU" sz="2400" dirty="0" smtClean="0">
                <a:latin typeface="Corki" panose="00000500000000000000" pitchFamily="50" charset="-52"/>
              </a:rPr>
              <a:t>Мурманской области</a:t>
            </a:r>
          </a:p>
          <a:p>
            <a:pPr algn="r"/>
            <a:endParaRPr lang="ru-RU" sz="2400" dirty="0" smtClean="0">
              <a:latin typeface="Corki" panose="00000500000000000000" pitchFamily="50" charset="-52"/>
            </a:endParaRPr>
          </a:p>
          <a:p>
            <a:pPr indent="450000" algn="just"/>
            <a:r>
              <a:rPr lang="ru-RU" sz="2400" dirty="0" smtClean="0">
                <a:latin typeface="Corki" panose="00000500000000000000" pitchFamily="2" charset="-52"/>
              </a:rPr>
              <a:t>     Муниципальное бюджетное образовательное учреждение «Средняя общеобразовательная школа № 1 им. А. Ваганова», 183034, г. Мончегорск, ул. Металлургов, 36 направляет заявку на участие в конкурсном отборе на предоставление грантов в форме субсидий из областного бюджета </a:t>
            </a:r>
            <a:r>
              <a:rPr lang="ru-RU" sz="2400" dirty="0">
                <a:latin typeface="Corki" panose="00000500000000000000" pitchFamily="50" charset="-52"/>
              </a:rPr>
              <a:t>на развитие школьных спортивных </a:t>
            </a:r>
            <a:r>
              <a:rPr lang="ru-RU" sz="2400" dirty="0" smtClean="0">
                <a:latin typeface="Corki" panose="00000500000000000000" pitchFamily="50" charset="-52"/>
              </a:rPr>
              <a:t>клубов. </a:t>
            </a:r>
            <a:endParaRPr lang="ru-RU" sz="2400" dirty="0" smtClean="0">
              <a:latin typeface="Corki" panose="00000500000000000000" pitchFamily="50" charset="-52"/>
            </a:endParaRPr>
          </a:p>
          <a:p>
            <a:pPr indent="450000" algn="just"/>
            <a:r>
              <a:rPr lang="ru-RU" sz="2400" dirty="0" smtClean="0">
                <a:latin typeface="Corki" panose="00000500000000000000" pitchFamily="2" charset="-52"/>
              </a:rPr>
              <a:t>    Даю согласие </a:t>
            </a:r>
            <a:r>
              <a:rPr lang="ru-RU" sz="2400" dirty="0" smtClean="0">
                <a:latin typeface="Corki" panose="00000500000000000000" pitchFamily="50" charset="-52"/>
              </a:rPr>
              <a:t>на </a:t>
            </a:r>
            <a:r>
              <a:rPr lang="ru-RU" sz="2400" dirty="0">
                <a:latin typeface="Corki" panose="00000500000000000000" pitchFamily="50" charset="-52"/>
              </a:rPr>
              <a:t>публикацию (размещение) в сети Интернет информации об </a:t>
            </a:r>
            <a:r>
              <a:rPr lang="ru-RU" sz="2400" dirty="0" smtClean="0">
                <a:latin typeface="Corki" panose="00000500000000000000" pitchFamily="50" charset="-52"/>
              </a:rPr>
              <a:t>учреждении, </a:t>
            </a:r>
            <a:r>
              <a:rPr lang="ru-RU" sz="2400" dirty="0">
                <a:latin typeface="Corki" panose="00000500000000000000" pitchFamily="50" charset="-52"/>
              </a:rPr>
              <a:t>о подаваемой </a:t>
            </a:r>
            <a:r>
              <a:rPr lang="ru-RU" sz="2400" dirty="0" smtClean="0">
                <a:latin typeface="Corki" panose="00000500000000000000" pitchFamily="50" charset="-52"/>
              </a:rPr>
              <a:t>мной заявке</a:t>
            </a:r>
            <a:r>
              <a:rPr lang="ru-RU" sz="2400" dirty="0">
                <a:latin typeface="Corki" panose="00000500000000000000" pitchFamily="50" charset="-52"/>
              </a:rPr>
              <a:t>, иной информации об </a:t>
            </a:r>
            <a:r>
              <a:rPr lang="ru-RU" sz="2400" dirty="0" smtClean="0">
                <a:latin typeface="Corki" panose="00000500000000000000" pitchFamily="50" charset="-52"/>
              </a:rPr>
              <a:t>учреждении , </a:t>
            </a:r>
            <a:r>
              <a:rPr lang="ru-RU" sz="2400" dirty="0">
                <a:latin typeface="Corki" panose="00000500000000000000" pitchFamily="50" charset="-52"/>
              </a:rPr>
              <a:t>связанной с соответствующим конкурсным </a:t>
            </a:r>
            <a:r>
              <a:rPr lang="ru-RU" sz="2400" dirty="0" smtClean="0">
                <a:latin typeface="Corki" panose="00000500000000000000" pitchFamily="50" charset="-52"/>
              </a:rPr>
              <a:t>отбором.</a:t>
            </a:r>
            <a:endParaRPr lang="ru-RU" sz="2400" dirty="0">
              <a:latin typeface="Corki" panose="00000500000000000000" pitchFamily="50" charset="-52"/>
            </a:endParaRPr>
          </a:p>
          <a:p>
            <a:endParaRPr lang="ru-RU" sz="2400" dirty="0" smtClean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2" charset="-52"/>
              </a:rPr>
              <a:t> ____Директор                                                                                       Ф.И.О.___________</a:t>
            </a:r>
            <a:endParaRPr lang="ru-RU" sz="3200" dirty="0" smtClean="0">
              <a:latin typeface="Corki" panose="00000500000000000000" pitchFamily="2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50622" y="4312467"/>
            <a:ext cx="2414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66323" y="4674253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30344" y="5042528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74" y="639057"/>
            <a:ext cx="851895" cy="7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ДОКУМЕНТЫ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6" y="1800225"/>
            <a:ext cx="1838324" cy="3219450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и</a:t>
            </a:r>
            <a:r>
              <a:rPr lang="ru-RU" sz="2400" dirty="0" smtClean="0">
                <a:latin typeface="Corki" panose="00000500000000000000" pitchFamily="50" charset="-52"/>
              </a:rPr>
              <a:t>нформация о направлении расходов, планируемой к использованию 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71700" y="1167762"/>
            <a:ext cx="9886950" cy="540817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Corki" panose="00000500000000000000" pitchFamily="2" charset="-52"/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orki" panose="00000500000000000000" pitchFamily="2" charset="-52"/>
              </a:rPr>
              <a:t>оформляется в произвольной форме</a:t>
            </a:r>
          </a:p>
          <a:p>
            <a:pPr algn="ctr"/>
            <a:endParaRPr lang="ru-RU" sz="2400" i="1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2400" dirty="0" smtClean="0">
                <a:latin typeface="Corki" panose="00000500000000000000" pitchFamily="50" charset="-52"/>
              </a:rPr>
              <a:t>Направление расходов полученного гранта</a:t>
            </a: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r>
              <a:rPr lang="ru-RU" sz="2400" dirty="0" smtClean="0">
                <a:latin typeface="Corki" panose="00000500000000000000" pitchFamily="50" charset="-52"/>
              </a:rPr>
              <a:t> </a:t>
            </a:r>
          </a:p>
          <a:p>
            <a:pPr algn="ctr"/>
            <a:endParaRPr lang="ru-RU" sz="2400" dirty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r"/>
            <a:endParaRPr lang="ru-RU" sz="2400" dirty="0">
              <a:latin typeface="Corki" panose="00000500000000000000" pitchFamily="50" charset="-52"/>
            </a:endParaRPr>
          </a:p>
          <a:p>
            <a:r>
              <a:rPr lang="ru-RU" sz="2400" dirty="0" smtClean="0">
                <a:latin typeface="Corki" panose="00000500000000000000" pitchFamily="50" charset="-52"/>
              </a:rPr>
              <a:t>         </a:t>
            </a:r>
            <a:r>
              <a:rPr lang="ru-RU" sz="2400" dirty="0" smtClean="0">
                <a:latin typeface="Corki" panose="00000500000000000000" pitchFamily="2" charset="-52"/>
              </a:rPr>
              <a:t>Директор                                                                                                      Ф.И.О.__</a:t>
            </a:r>
          </a:p>
          <a:p>
            <a:r>
              <a:rPr lang="ru-RU" sz="2400" dirty="0" smtClean="0">
                <a:latin typeface="Corki" panose="00000500000000000000" pitchFamily="2" charset="-52"/>
              </a:rPr>
              <a:t>_________</a:t>
            </a:r>
            <a:endParaRPr lang="ru-RU" sz="3200" dirty="0" smtClean="0">
              <a:latin typeface="Corki" panose="00000500000000000000" pitchFamily="2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57403" y="5204151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87409" y="5566275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51430" y="591692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5289"/>
              </p:ext>
            </p:extLst>
          </p:nvPr>
        </p:nvGraphicFramePr>
        <p:xfrm>
          <a:off x="2356029" y="2790824"/>
          <a:ext cx="941687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87"/>
                <a:gridCol w="7430934"/>
                <a:gridCol w="1466850"/>
              </a:tblGrid>
              <a:tr h="6710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ki" panose="00000500000000000000" pitchFamily="50" charset="-52"/>
                        </a:rPr>
                        <a:t>№ п/п</a:t>
                      </a:r>
                      <a:endParaRPr lang="ru-RU" sz="20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ki" panose="00000500000000000000" pitchFamily="50" charset="-52"/>
                        </a:rPr>
                        <a:t>Наименование расходов</a:t>
                      </a:r>
                      <a:endParaRPr lang="ru-RU" sz="20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ki" panose="00000500000000000000" pitchFamily="50" charset="-52"/>
                        </a:rPr>
                        <a:t>Сумма средств (руб.)</a:t>
                      </a:r>
                      <a:endParaRPr lang="ru-RU" sz="20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  <a:tr h="4376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ki" panose="00000500000000000000" pitchFamily="50" charset="-52"/>
                        </a:rPr>
                        <a:t>1.</a:t>
                      </a:r>
                      <a:endParaRPr lang="ru-RU" sz="20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Corki" panose="00000500000000000000" pitchFamily="50" charset="-52"/>
                          <a:ea typeface="Times New Roman" panose="02020603050405020304" pitchFamily="18" charset="0"/>
                        </a:rPr>
                        <a:t>приобретение спортивных оборудования, инвентаря и экипировки</a:t>
                      </a:r>
                    </a:p>
                    <a:p>
                      <a:endParaRPr lang="ru-RU" sz="24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rki" panose="00000500000000000000" pitchFamily="50" charset="-52"/>
                        </a:rPr>
                        <a:t>70 000 руб.</a:t>
                      </a:r>
                      <a:endParaRPr lang="ru-RU" sz="24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  <a:tr h="7877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ki" panose="00000500000000000000" pitchFamily="50" charset="-52"/>
                        </a:rPr>
                        <a:t>2.</a:t>
                      </a:r>
                      <a:endParaRPr lang="ru-RU" sz="20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Corki" panose="00000500000000000000" pitchFamily="50" charset="-52"/>
                          <a:ea typeface="Times New Roman" panose="02020603050405020304" pitchFamily="18" charset="0"/>
                        </a:rPr>
                        <a:t>текущий  ремонт спортивных залов получателя гранта, используемых для занятий школьного спортивного клуба</a:t>
                      </a:r>
                      <a:endParaRPr lang="ru-RU" sz="24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48" y="539087"/>
            <a:ext cx="851895" cy="7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369" y="498845"/>
            <a:ext cx="89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ДОКУМЕНТЫ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6" y="1800225"/>
            <a:ext cx="1838324" cy="3219450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orki" panose="00000500000000000000" pitchFamily="50" charset="-52"/>
              </a:rPr>
              <a:t>- и</a:t>
            </a:r>
            <a:r>
              <a:rPr lang="ru-RU" sz="2400" dirty="0" smtClean="0">
                <a:latin typeface="Corki" panose="00000500000000000000" pitchFamily="50" charset="-52"/>
              </a:rPr>
              <a:t>нформация о школьном спортивном клубе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71700" y="1167762"/>
            <a:ext cx="9886950" cy="540817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Corki" panose="00000500000000000000" pitchFamily="2" charset="-52"/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orki" panose="00000500000000000000" pitchFamily="2" charset="-52"/>
              </a:rPr>
              <a:t>оформляется в произвольной форме</a:t>
            </a:r>
            <a:endParaRPr lang="ru-RU" sz="2400" i="1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2400" dirty="0" smtClean="0">
                <a:latin typeface="Corki" panose="00000500000000000000" pitchFamily="50" charset="-52"/>
              </a:rPr>
              <a:t>Информация о школьном спортивном клубе «ПОЗИТИВ»</a:t>
            </a: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endParaRPr lang="ru-RU" sz="2400" dirty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ctr"/>
            <a:r>
              <a:rPr lang="ru-RU" sz="2400" dirty="0" smtClean="0">
                <a:latin typeface="Corki" panose="00000500000000000000" pitchFamily="50" charset="-52"/>
              </a:rPr>
              <a:t> </a:t>
            </a:r>
          </a:p>
          <a:p>
            <a:pPr algn="ctr"/>
            <a:endParaRPr lang="ru-RU" sz="2400" dirty="0">
              <a:latin typeface="Corki" panose="00000500000000000000" pitchFamily="50" charset="-52"/>
            </a:endParaRPr>
          </a:p>
          <a:p>
            <a:pPr algn="ctr"/>
            <a:endParaRPr lang="ru-RU" sz="2400" dirty="0" smtClean="0">
              <a:latin typeface="Corki" panose="00000500000000000000" pitchFamily="50" charset="-52"/>
            </a:endParaRPr>
          </a:p>
          <a:p>
            <a:pPr algn="r"/>
            <a:endParaRPr lang="ru-RU" sz="2400" dirty="0">
              <a:latin typeface="Corki" panose="00000500000000000000" pitchFamily="50" charset="-52"/>
            </a:endParaRPr>
          </a:p>
          <a:p>
            <a:r>
              <a:rPr lang="ru-RU" sz="2400" dirty="0" smtClean="0">
                <a:latin typeface="Corki" panose="00000500000000000000" pitchFamily="50" charset="-52"/>
              </a:rPr>
              <a:t>         </a:t>
            </a:r>
            <a:r>
              <a:rPr lang="ru-RU" sz="2400" dirty="0" smtClean="0">
                <a:latin typeface="Corki" panose="00000500000000000000" pitchFamily="2" charset="-52"/>
              </a:rPr>
              <a:t>Директор                                                                                                      Ф.И.О.__</a:t>
            </a:r>
          </a:p>
          <a:p>
            <a:r>
              <a:rPr lang="ru-RU" sz="2400" dirty="0" smtClean="0">
                <a:latin typeface="Corki" panose="00000500000000000000" pitchFamily="2" charset="-52"/>
              </a:rPr>
              <a:t>_________</a:t>
            </a:r>
            <a:endParaRPr lang="ru-RU" sz="3200" dirty="0" smtClean="0">
              <a:latin typeface="Corki" panose="00000500000000000000" pitchFamily="2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57403" y="5204151"/>
            <a:ext cx="257175" cy="276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87409" y="5566275"/>
            <a:ext cx="225774" cy="197153"/>
          </a:xfrm>
          <a:prstGeom prst="ellipse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51430" y="5916922"/>
            <a:ext cx="97732" cy="76200"/>
          </a:xfrm>
          <a:prstGeom prst="ellips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48" y="539087"/>
            <a:ext cx="851895" cy="79104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35696"/>
              </p:ext>
            </p:extLst>
          </p:nvPr>
        </p:nvGraphicFramePr>
        <p:xfrm>
          <a:off x="2419347" y="2123432"/>
          <a:ext cx="9420227" cy="386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953"/>
                <a:gridCol w="4950274"/>
              </a:tblGrid>
              <a:tr h="760730">
                <a:tc>
                  <a:txBody>
                    <a:bodyPr/>
                    <a:lstStyle/>
                    <a:p>
                      <a:pPr marL="0" marR="0" indent="0" algn="l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orki" panose="00000500000000000000" pitchFamily="50" charset="-52"/>
                        </a:rPr>
                        <a:t>Количество занимающихся в клубе: 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Corki" panose="00000500000000000000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orki" panose="00000500000000000000" pitchFamily="50" charset="-52"/>
                        </a:rPr>
                        <a:t>28 человек (4 чел.-шахматы, 12 чел. – мини-футбол, 12 чел. – баскетбол)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ki" panose="00000500000000000000" pitchFamily="50" charset="-52"/>
                        </a:rPr>
                        <a:t>Количество проведенных мероприятий среди занимающихся в школьном спортивном клубе: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rki" panose="00000500000000000000" pitchFamily="50" charset="-52"/>
                        </a:rPr>
                        <a:t>23 ед.</a:t>
                      </a:r>
                      <a:endParaRPr lang="ru-RU" sz="18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ki" panose="00000500000000000000" pitchFamily="50" charset="-52"/>
                        </a:rPr>
                        <a:t>Наличие материально-технического обеспечения: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rki" panose="00000500000000000000" pitchFamily="50" charset="-52"/>
                        </a:rPr>
                        <a:t>В наличии спортивный зал в учреждении,</a:t>
                      </a:r>
                      <a:r>
                        <a:rPr lang="ru-RU" sz="1800" baseline="0" dirty="0" smtClean="0">
                          <a:latin typeface="Corki" panose="00000500000000000000" pitchFamily="50" charset="-52"/>
                        </a:rPr>
                        <a:t> школьная спортивная площадка, ворота футбольные, баскетбольные корзины, мячи футбольные, волейбольные, баскетбольные.</a:t>
                      </a:r>
                      <a:endParaRPr lang="ru-RU" sz="18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ki" panose="00000500000000000000" pitchFamily="50" charset="-52"/>
                        </a:rPr>
                        <a:t>Наличие школьного спортивного клуба в Едином Всероссийском перечне (реестре) школьных спортивных клубов: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rki" panose="00000500000000000000" pitchFamily="50" charset="-52"/>
                        </a:rPr>
                        <a:t>В настоящее время документы, формируются и будут направлены в срок до 15 мая 2022 г.</a:t>
                      </a:r>
                      <a:endParaRPr lang="ru-RU" sz="18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ki" panose="00000500000000000000" pitchFamily="50" charset="-52"/>
                        </a:rPr>
                        <a:t>Прочее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rki" panose="00000500000000000000" pitchFamily="50" charset="-52"/>
                        </a:rPr>
                        <a:t>Руководит</a:t>
                      </a:r>
                      <a:r>
                        <a:rPr lang="ru-RU" sz="1800" baseline="0" dirty="0" smtClean="0">
                          <a:latin typeface="Corki" panose="00000500000000000000" pitchFamily="50" charset="-52"/>
                        </a:rPr>
                        <a:t> ШСК – Иванов И.И., Занятия проводятся еженедельно после окончания уроков с помощью учителей физической культуры. </a:t>
                      </a:r>
                      <a:endParaRPr lang="ru-RU" sz="1800" dirty="0">
                        <a:latin typeface="Corki" panose="00000500000000000000" pitchFamily="50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4372</TotalTime>
  <Words>1379</Words>
  <Application>Microsoft Office PowerPoint</Application>
  <PresentationFormat>Произвольный</PresentationFormat>
  <Paragraphs>185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Corki</vt:lpstr>
      <vt:lpstr>Muller Narrow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Цыганкова И.А.</cp:lastModifiedBy>
  <cp:revision>370</cp:revision>
  <cp:lastPrinted>2022-04-06T11:24:07Z</cp:lastPrinted>
  <dcterms:created xsi:type="dcterms:W3CDTF">2019-09-18T12:34:40Z</dcterms:created>
  <dcterms:modified xsi:type="dcterms:W3CDTF">2022-04-06T11:30:43Z</dcterms:modified>
</cp:coreProperties>
</file>