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12239625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C27"/>
    <a:srgbClr val="0082C8"/>
    <a:srgbClr val="EBEB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94663"/>
  </p:normalViewPr>
  <p:slideViewPr>
    <p:cSldViewPr snapToGrid="0" snapToObjects="1">
      <p:cViewPr varScale="1">
        <p:scale>
          <a:sx n="66" d="100"/>
          <a:sy n="66" d="100"/>
        </p:scale>
        <p:origin x="-1008" y="-102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6450" y="1143000"/>
            <a:ext cx="5245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02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146153" y="953714"/>
            <a:ext cx="12044836" cy="575638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391886" y="81481"/>
            <a:ext cx="11622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2C8"/>
                </a:solidFill>
                <a:latin typeface="Muller Narrow ExtraBold" pitchFamily="2" charset="0"/>
              </a:rPr>
              <a:t>«Капитальный ремонт чаши бассейна «Дельфин» (г. Снежногорск, ул. Октябрьская, д. № 25 </a:t>
            </a:r>
            <a:r>
              <a:rPr lang="ru-RU" b="1" dirty="0" smtClean="0">
                <a:solidFill>
                  <a:srgbClr val="0082C8"/>
                </a:solidFill>
                <a:latin typeface="Muller Narrow ExtraBold" pitchFamily="2" charset="0"/>
              </a:rPr>
              <a:t>) в </a:t>
            </a:r>
            <a:r>
              <a:rPr lang="ru-RU" b="1" dirty="0" smtClean="0">
                <a:solidFill>
                  <a:srgbClr val="0082C8"/>
                </a:solidFill>
                <a:latin typeface="Muller Narrow ExtraBold" pitchFamily="2" charset="0"/>
              </a:rPr>
              <a:t>рамках программы ЗАТО Александровск «Развитие культуры, спорта и молодежной политики» на 2014-2020 годы» .                                   </a:t>
            </a:r>
            <a:endParaRPr lang="ru-RU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10" name="Скругленный прямоугольник 20">
            <a:extLst>
              <a:ext uri="{FF2B5EF4-FFF2-40B4-BE49-F238E27FC236}">
                <a16:creationId xmlns:a16="http://schemas.microsoft.com/office/drawing/2014/main" xmlns="" id="{1C3E400C-392E-42E8-99EB-1C7CD6980691}"/>
              </a:ext>
            </a:extLst>
          </p:cNvPr>
          <p:cNvSpPr/>
          <p:nvPr/>
        </p:nvSpPr>
        <p:spPr>
          <a:xfrm>
            <a:off x="194789" y="3962400"/>
            <a:ext cx="5799611" cy="2710296"/>
          </a:xfrm>
          <a:prstGeom prst="roundRect">
            <a:avLst>
              <a:gd name="adj" fmla="val 9764"/>
            </a:avLst>
          </a:prstGeom>
          <a:solidFill>
            <a:srgbClr val="F05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uller Narrow Light" panose="00000400000000000000" pitchFamily="50" charset="-52"/>
              </a:rPr>
              <a:t>- </a:t>
            </a:r>
            <a:r>
              <a:rPr lang="ru-RU" sz="1200" b="1" dirty="0" smtClean="0">
                <a:latin typeface="Muller Narrow Light" panose="00000400000000000000" pitchFamily="50" charset="-52"/>
              </a:rPr>
              <a:t>Заказчик « Муниципальное бюджетное образовательное учреждение дополнительного образования «Детско-юношеская спортивная школа (МБОУДО ДЮСШ)»;</a:t>
            </a:r>
          </a:p>
          <a:p>
            <a:pPr algn="ctr"/>
            <a:r>
              <a:rPr lang="ru-RU" sz="1200" b="1" dirty="0" smtClean="0">
                <a:latin typeface="Muller Narrow Light" panose="00000400000000000000" pitchFamily="50" charset="-52"/>
              </a:rPr>
              <a:t>-Подрядчик – ООО «</a:t>
            </a:r>
            <a:r>
              <a:rPr lang="ru-RU" sz="1200" b="1" dirty="0" err="1" smtClean="0">
                <a:latin typeface="Muller Narrow Light" panose="00000400000000000000" pitchFamily="50" charset="-52"/>
              </a:rPr>
              <a:t>Стройинком</a:t>
            </a:r>
            <a:r>
              <a:rPr lang="ru-RU" sz="1200" b="1" dirty="0" smtClean="0">
                <a:latin typeface="Muller Narrow Light" panose="00000400000000000000" pitchFamily="50" charset="-52"/>
              </a:rPr>
              <a:t>» </a:t>
            </a:r>
            <a:endParaRPr lang="ru-RU" sz="1200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dirty="0">
                <a:latin typeface="Muller Narrow Light" panose="00000400000000000000" pitchFamily="50" charset="-52"/>
              </a:rPr>
              <a:t>Стоимость </a:t>
            </a:r>
            <a:r>
              <a:rPr lang="ru-RU" sz="1200" b="1" dirty="0" smtClean="0">
                <a:latin typeface="Muller Narrow Light" panose="00000400000000000000" pitchFamily="50" charset="-52"/>
              </a:rPr>
              <a:t>капитального ремонта – 9 029 557.96 руб.;</a:t>
            </a:r>
          </a:p>
          <a:p>
            <a:pPr algn="ctr"/>
            <a:r>
              <a:rPr lang="ru-RU" sz="1200" b="1" u="sng" dirty="0" smtClean="0">
                <a:latin typeface="Muller Narrow Light" panose="00000400000000000000" pitchFamily="50" charset="-52"/>
              </a:rPr>
              <a:t>Источник финансирования:</a:t>
            </a:r>
            <a:r>
              <a:rPr lang="ru-RU" sz="1200" dirty="0" smtClean="0">
                <a:latin typeface="Muller Narrow Light" panose="00000400000000000000" pitchFamily="50" charset="-52"/>
              </a:rPr>
              <a:t> (</a:t>
            </a:r>
            <a:r>
              <a:rPr lang="ru-RU" sz="1200" b="1" dirty="0" smtClean="0">
                <a:latin typeface="Muller Narrow Light" panose="00000400000000000000" pitchFamily="50" charset="-52"/>
              </a:rPr>
              <a:t>региональный и муниципальный бюджеты</a:t>
            </a:r>
            <a:r>
              <a:rPr lang="ru-RU" sz="1200" dirty="0" smtClean="0">
                <a:latin typeface="Muller Narrow Light" panose="00000400000000000000" pitchFamily="50" charset="-52"/>
              </a:rPr>
              <a:t>)</a:t>
            </a:r>
            <a:endParaRPr lang="ru-RU" sz="1200" dirty="0" smtClean="0">
              <a:latin typeface="Muller Narrow ExtraBold" panose="00000900000000000000" pitchFamily="50" charset="-52"/>
            </a:endParaRPr>
          </a:p>
          <a:p>
            <a:pPr algn="ctr"/>
            <a:r>
              <a:rPr lang="ru-RU" sz="1200" b="1" u="sng" dirty="0" smtClean="0">
                <a:latin typeface="Muller Narrow Light" panose="00000400000000000000" pitchFamily="50" charset="-52"/>
              </a:rPr>
              <a:t>Предусмотрено </a:t>
            </a:r>
            <a:r>
              <a:rPr lang="ru-RU" sz="1200" b="1" u="sng" dirty="0">
                <a:latin typeface="Muller Narrow Light" panose="00000400000000000000" pitchFamily="50" charset="-52"/>
              </a:rPr>
              <a:t>на </a:t>
            </a:r>
            <a:r>
              <a:rPr lang="ru-RU" sz="1200" b="1" u="sng" dirty="0">
                <a:latin typeface="Muller Narrow ExtraBold" panose="00000900000000000000" pitchFamily="50" charset="-52"/>
              </a:rPr>
              <a:t>2020 год:</a:t>
            </a:r>
            <a:r>
              <a:rPr lang="ru-RU" sz="1200" b="1" dirty="0">
                <a:latin typeface="Muller Narrow ExtraBold" panose="00000900000000000000" pitchFamily="50" charset="-52"/>
              </a:rPr>
              <a:t> </a:t>
            </a:r>
            <a:r>
              <a:rPr lang="ru-RU" sz="1200" dirty="0" smtClean="0">
                <a:latin typeface="Muller Narrow Light" panose="00000400000000000000" pitchFamily="50" charset="-52"/>
              </a:rPr>
              <a:t>(</a:t>
            </a:r>
            <a:r>
              <a:rPr lang="ru-RU" sz="1200" b="1" dirty="0">
                <a:latin typeface="Muller Narrow Light" panose="00000400000000000000" pitchFamily="50" charset="-52"/>
              </a:rPr>
              <a:t> </a:t>
            </a:r>
            <a:r>
              <a:rPr lang="ru-RU" sz="1200" b="1" dirty="0" smtClean="0">
                <a:latin typeface="Muller Narrow Light" panose="00000400000000000000" pitchFamily="50" charset="-52"/>
              </a:rPr>
              <a:t>9 814 737, 00 руб.)</a:t>
            </a:r>
            <a:endParaRPr lang="ru-RU" sz="1200" b="1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u="sng" dirty="0">
                <a:latin typeface="Muller Narrow Light" panose="00000400000000000000" pitchFamily="50" charset="-52"/>
              </a:rPr>
              <a:t>ПСД изготовлено</a:t>
            </a:r>
            <a:r>
              <a:rPr lang="ru-RU" sz="1200" b="1" u="sng" dirty="0">
                <a:latin typeface="Muller Narrow ExtraBold" panose="00000900000000000000" pitchFamily="50" charset="-52"/>
              </a:rPr>
              <a:t>:</a:t>
            </a:r>
            <a:r>
              <a:rPr lang="ru-RU" sz="1200" b="1" dirty="0">
                <a:latin typeface="Muller Narrow ExtraBold" panose="00000900000000000000" pitchFamily="50" charset="-52"/>
              </a:rPr>
              <a:t> </a:t>
            </a:r>
            <a:r>
              <a:rPr lang="ru-RU" sz="1200" dirty="0" smtClean="0">
                <a:latin typeface="Muller Narrow Light" panose="00000400000000000000" pitchFamily="50" charset="-52"/>
              </a:rPr>
              <a:t>(</a:t>
            </a:r>
            <a:r>
              <a:rPr lang="ru-RU" sz="1200" b="1" dirty="0" smtClean="0">
                <a:latin typeface="Muller Narrow Light" panose="00000400000000000000" pitchFamily="50" charset="-52"/>
              </a:rPr>
              <a:t>ООО «ПРОЕКТ_ТЕХНОЛОГИЯ» г. Мурманск)</a:t>
            </a:r>
            <a:endParaRPr lang="ru-RU" sz="1200" b="1" u="sng" dirty="0">
              <a:latin typeface="Muller Narrow ExtraBold" panose="00000900000000000000" pitchFamily="50" charset="-52"/>
            </a:endParaRPr>
          </a:p>
          <a:p>
            <a:pPr algn="ctr"/>
            <a:r>
              <a:rPr lang="ru-RU" sz="1200" b="1" u="sng" dirty="0">
                <a:latin typeface="Muller Narrow Light" panose="00000400000000000000" pitchFamily="50" charset="-52"/>
              </a:rPr>
              <a:t>Экспертиза:</a:t>
            </a:r>
            <a:r>
              <a:rPr lang="ru-RU" sz="1200" b="1" dirty="0">
                <a:latin typeface="Muller Narrow Light" panose="00000400000000000000" pitchFamily="50" charset="-52"/>
              </a:rPr>
              <a:t> </a:t>
            </a:r>
            <a:r>
              <a:rPr lang="ru-RU" sz="1200" dirty="0" smtClean="0">
                <a:latin typeface="Muller Narrow Light" panose="00000400000000000000" pitchFamily="50" charset="-52"/>
              </a:rPr>
              <a:t>(</a:t>
            </a:r>
            <a:r>
              <a:rPr lang="ru-RU" sz="1200" b="1" dirty="0" smtClean="0">
                <a:latin typeface="Muller Narrow Light" panose="00000400000000000000" pitchFamily="50" charset="-52"/>
              </a:rPr>
              <a:t>Положительное заключение выдано ООО «Управление строительных и проектных работ» (УСИПР) </a:t>
            </a:r>
            <a:r>
              <a:rPr lang="ru-RU" sz="1200" dirty="0" smtClean="0">
                <a:latin typeface="Muller Narrow Light" panose="00000400000000000000" pitchFamily="50" charset="-52"/>
              </a:rPr>
              <a:t>) №20 от 12 апреля 2019 г.</a:t>
            </a:r>
            <a:endParaRPr lang="ru-RU" sz="1200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u="sng" dirty="0" smtClean="0">
                <a:latin typeface="Muller Narrow Light" panose="00000400000000000000" pitchFamily="50" charset="-52"/>
              </a:rPr>
              <a:t>Дата заключения контракта: 06 мая 2020 г.</a:t>
            </a:r>
            <a:endParaRPr lang="ru-RU" sz="1200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u="sng" dirty="0">
                <a:latin typeface="Muller Narrow Light" panose="00000400000000000000" pitchFamily="50" charset="-52"/>
              </a:rPr>
              <a:t>Начало СМР</a:t>
            </a:r>
            <a:r>
              <a:rPr lang="ru-RU" sz="1200" b="1" dirty="0">
                <a:latin typeface="Muller Narrow Light" panose="00000400000000000000" pitchFamily="50" charset="-52"/>
              </a:rPr>
              <a:t> </a:t>
            </a:r>
            <a:r>
              <a:rPr lang="ru-RU" sz="1200" dirty="0" smtClean="0">
                <a:latin typeface="Muller Narrow Light" panose="00000400000000000000" pitchFamily="50" charset="-52"/>
              </a:rPr>
              <a:t>(не определен)</a:t>
            </a:r>
            <a:endParaRPr lang="ru-RU" sz="1200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u="sng" dirty="0">
                <a:latin typeface="Muller Narrow Light" panose="00000400000000000000" pitchFamily="50" charset="-52"/>
              </a:rPr>
              <a:t>Срок завершения работ: </a:t>
            </a:r>
            <a:r>
              <a:rPr lang="ru-RU" sz="1200" b="1" u="sng" dirty="0" smtClean="0">
                <a:latin typeface="Muller Narrow Light" panose="00000400000000000000" pitchFamily="50" charset="-52"/>
              </a:rPr>
              <a:t> </a:t>
            </a:r>
            <a:r>
              <a:rPr lang="ru-RU" sz="1200" b="1" dirty="0" smtClean="0">
                <a:latin typeface="Muller Narrow Light" panose="00000400000000000000" pitchFamily="50" charset="-52"/>
              </a:rPr>
              <a:t>14 августа 2020 года</a:t>
            </a:r>
            <a:endParaRPr lang="ru-RU" sz="1200" b="1" dirty="0">
              <a:latin typeface="Muller Narrow Light" panose="00000400000000000000" pitchFamily="50" charset="-52"/>
            </a:endParaRPr>
          </a:p>
        </p:txBody>
      </p:sp>
      <p:sp>
        <p:nvSpPr>
          <p:cNvPr id="13" name="Скругленный прямоугольник 20">
            <a:extLst>
              <a:ext uri="{FF2B5EF4-FFF2-40B4-BE49-F238E27FC236}">
                <a16:creationId xmlns:a16="http://schemas.microsoft.com/office/drawing/2014/main" xmlns="" id="{1C3E400C-392E-42E8-99EB-1C7CD6980691}"/>
              </a:ext>
            </a:extLst>
          </p:cNvPr>
          <p:cNvSpPr/>
          <p:nvPr/>
        </p:nvSpPr>
        <p:spPr>
          <a:xfrm>
            <a:off x="194789" y="1225221"/>
            <a:ext cx="2100404" cy="1808785"/>
          </a:xfrm>
          <a:prstGeom prst="roundRect">
            <a:avLst>
              <a:gd name="adj" fmla="val 9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Фото на момент предоставления отчета</a:t>
            </a:r>
            <a:endParaRPr lang="ru-RU" sz="1600" b="1" dirty="0" smtClean="0">
              <a:latin typeface="Muller Narrow Light" panose="00000400000000000000" pitchFamily="50" charset="-52"/>
            </a:endParaRPr>
          </a:p>
        </p:txBody>
      </p:sp>
      <p:sp>
        <p:nvSpPr>
          <p:cNvPr id="14" name="Скругленный прямоугольник 20">
            <a:extLst>
              <a:ext uri="{FF2B5EF4-FFF2-40B4-BE49-F238E27FC236}">
                <a16:creationId xmlns:a16="http://schemas.microsoft.com/office/drawing/2014/main" xmlns="" id="{1C3E400C-392E-42E8-99EB-1C7CD6980691}"/>
              </a:ext>
            </a:extLst>
          </p:cNvPr>
          <p:cNvSpPr/>
          <p:nvPr/>
        </p:nvSpPr>
        <p:spPr>
          <a:xfrm>
            <a:off x="2934238" y="1280741"/>
            <a:ext cx="2100404" cy="1808785"/>
          </a:xfrm>
          <a:prstGeom prst="roundRect">
            <a:avLst>
              <a:gd name="adj" fmla="val 9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Фото на момент предоставления отчета</a:t>
            </a:r>
            <a:endParaRPr lang="ru-RU" sz="1600" b="1" dirty="0" smtClean="0">
              <a:latin typeface="Muller Narrow Light" panose="00000400000000000000" pitchFamily="50" charset="-52"/>
            </a:endParaRPr>
          </a:p>
        </p:txBody>
      </p:sp>
      <p:pic>
        <p:nvPicPr>
          <p:cNvPr id="4" name="Picture 3" descr="C:\Users\HOME\Desktop\IMG_20200728_1255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4237" y="1004811"/>
            <a:ext cx="2421533" cy="2609247"/>
          </a:xfrm>
          <a:prstGeom prst="rect">
            <a:avLst/>
          </a:prstGeom>
          <a:noFill/>
        </p:spPr>
      </p:pic>
      <p:pic>
        <p:nvPicPr>
          <p:cNvPr id="15" name="Picture 2" descr="C:\Users\СУФД\Desktop\IMG_3043-04-03-20-09-3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89" y="1004811"/>
            <a:ext cx="2504868" cy="2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20">
            <a:extLst>
              <a:ext uri="{FF2B5EF4-FFF2-40B4-BE49-F238E27FC236}">
                <a16:creationId xmlns:a16="http://schemas.microsoft.com/office/drawing/2014/main" xmlns="" id="{D456251D-ED77-43EB-9B30-C435D4C2D746}"/>
              </a:ext>
            </a:extLst>
          </p:cNvPr>
          <p:cNvSpPr/>
          <p:nvPr/>
        </p:nvSpPr>
        <p:spPr>
          <a:xfrm>
            <a:off x="5805714" y="916306"/>
            <a:ext cx="6190128" cy="2117699"/>
          </a:xfrm>
          <a:prstGeom prst="roundRect">
            <a:avLst>
              <a:gd name="adj" fmla="val 97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latin typeface="Muller Narrow ExtraBold" panose="00000900000000000000" pitchFamily="50" charset="-52"/>
              </a:rPr>
              <a:t>Краткие </a:t>
            </a:r>
            <a:r>
              <a:rPr lang="ru-RU" b="1" u="sng" dirty="0">
                <a:latin typeface="Muller Narrow ExtraBold" panose="00000900000000000000" pitchFamily="50" charset="-52"/>
              </a:rPr>
              <a:t>характеристики планируемого </a:t>
            </a:r>
            <a:r>
              <a:rPr lang="ru-RU" b="1" u="sng" dirty="0" smtClean="0">
                <a:latin typeface="Muller Narrow ExtraBold" panose="00000900000000000000" pitchFamily="50" charset="-52"/>
              </a:rPr>
              <a:t>объекта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Длина чаши бассейна - 25 м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Ширина чаши бассейна  - 8,5 м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Глубина чаши бассейна  - в глубокой части 4 м, в остальной части – 2 м </a:t>
            </a:r>
          </a:p>
          <a:p>
            <a:r>
              <a:rPr lang="ru-RU" sz="1400" b="1" dirty="0" smtClean="0">
                <a:latin typeface="Muller Narrow Light" panose="00000400000000000000" pitchFamily="50" charset="-52"/>
              </a:rPr>
              <a:t>- </a:t>
            </a:r>
            <a:r>
              <a:rPr lang="ru-RU" sz="1400" b="1" dirty="0">
                <a:latin typeface="Muller Narrow Light" panose="00000400000000000000" pitchFamily="50" charset="-52"/>
              </a:rPr>
              <a:t>Назначение </a:t>
            </a:r>
            <a:r>
              <a:rPr lang="ru-RU" sz="1400" b="1" dirty="0" smtClean="0">
                <a:latin typeface="Muller Narrow Light" panose="00000400000000000000" pitchFamily="50" charset="-52"/>
              </a:rPr>
              <a:t>объекта – проведение учебно-тренировочных занятий с обучающимися, проведение спортивных мероприятий , услуги населению города.</a:t>
            </a:r>
            <a:endParaRPr lang="ru-RU" sz="1400" b="1" dirty="0">
              <a:latin typeface="Muller Narrow Light" panose="00000400000000000000" pitchFamily="50" charset="-5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94401" y="3280230"/>
            <a:ext cx="6001442" cy="551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«Дорожная карта» по исполнению ремонтных работ </a:t>
            </a:r>
            <a:endParaRPr lang="ru-RU" dirty="0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57E9D327-5B1E-427C-A0E6-7E3CCD6C6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986161"/>
              </p:ext>
            </p:extLst>
          </p:nvPr>
        </p:nvGraphicFramePr>
        <p:xfrm>
          <a:off x="6168571" y="4022233"/>
          <a:ext cx="57572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858">
                  <a:extLst>
                    <a:ext uri="{9D8B030D-6E8A-4147-A177-3AD203B41FA5}">
                      <a16:colId xmlns:a16="http://schemas.microsoft.com/office/drawing/2014/main" xmlns="" val="3341021590"/>
                    </a:ext>
                  </a:extLst>
                </a:gridCol>
                <a:gridCol w="1499768">
                  <a:extLst>
                    <a:ext uri="{9D8B030D-6E8A-4147-A177-3AD203B41FA5}">
                      <a16:colId xmlns:a16="http://schemas.microsoft.com/office/drawing/2014/main" xmlns="" val="3603205502"/>
                    </a:ext>
                  </a:extLst>
                </a:gridCol>
                <a:gridCol w="1439313">
                  <a:extLst>
                    <a:ext uri="{9D8B030D-6E8A-4147-A177-3AD203B41FA5}">
                      <a16:colId xmlns:a16="http://schemas.microsoft.com/office/drawing/2014/main" xmlns="" val="178274658"/>
                    </a:ext>
                  </a:extLst>
                </a:gridCol>
                <a:gridCol w="1439313">
                  <a:extLst>
                    <a:ext uri="{9D8B030D-6E8A-4147-A177-3AD203B41FA5}">
                      <a16:colId xmlns:a16="http://schemas.microsoft.com/office/drawing/2014/main" xmlns="" val="243256958"/>
                    </a:ext>
                  </a:extLst>
                </a:gridCol>
              </a:tblGrid>
              <a:tr h="99971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Дата доведения средств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17.01.2020 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Дата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заверш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формир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. конкурсной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документации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Muller Narrow ExtraBold" panose="00000900000000000000" pitchFamily="50" charset="-52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02.03.2020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 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Дата внесения изм. в план график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закупок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Muller Narrow ExtraBold" panose="00000900000000000000" pitchFamily="50" charset="-52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25.02.2020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Дата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направ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. </a:t>
                      </a:r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документ а</a:t>
                      </a:r>
                      <a:r>
                        <a:rPr lang="ru-RU" sz="1400" b="0" baseline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 </a:t>
                      </a:r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уполномоч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. орган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.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04.03.2020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3138712"/>
                  </a:ext>
                </a:extLst>
              </a:tr>
              <a:tr h="759203">
                <a:tc>
                  <a:txBody>
                    <a:bodyPr/>
                    <a:lstStyle/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Дата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размещ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закупки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31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марта 2020 г.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latin typeface="Muller Narrow ExtraBold" panose="00000900000000000000" pitchFamily="50" charset="-52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Дата проведения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торгов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проведен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14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 апреля 2020 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Дата заключения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контракта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Контракт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 заключен 06.05.2020 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Срок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заверш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.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работ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14.08.2020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 г. 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7069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1453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1903</TotalTime>
  <Words>298</Words>
  <Application>Microsoft Office PowerPoint</Application>
  <PresentationFormat>Произвольный</PresentationFormat>
  <Paragraphs>42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samsung</cp:lastModifiedBy>
  <cp:revision>99</cp:revision>
  <dcterms:created xsi:type="dcterms:W3CDTF">2019-09-18T12:34:40Z</dcterms:created>
  <dcterms:modified xsi:type="dcterms:W3CDTF">2020-07-29T18:29:31Z</dcterms:modified>
</cp:coreProperties>
</file>