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122396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7">
          <p15:clr>
            <a:srgbClr val="A4A3A4"/>
          </p15:clr>
        </p15:guide>
        <p15:guide id="2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5C27"/>
    <a:srgbClr val="0082C8"/>
    <a:srgbClr val="EBEB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94663"/>
  </p:normalViewPr>
  <p:slideViewPr>
    <p:cSldViewPr snapToGrid="0" snapToObjects="1">
      <p:cViewPr>
        <p:scale>
          <a:sx n="57" d="100"/>
          <a:sy n="57" d="100"/>
        </p:scale>
        <p:origin x="-1326" y="-294"/>
      </p:cViewPr>
      <p:guideLst>
        <p:guide orient="horz" pos="2267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82EF-BA8F-1D4E-82E9-CEC4553B62CD}" type="datetimeFigureOut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1143000"/>
            <a:ext cx="5245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2D45D-5942-6A46-ADA1-0B5F8B01E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0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09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617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926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234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543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851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160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468" algn="l" defTabSz="18286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78222"/>
            <a:ext cx="9179719" cy="2506427"/>
          </a:xfrm>
        </p:spPr>
        <p:txBody>
          <a:bodyPr anchor="b"/>
          <a:lstStyle>
            <a:lvl1pPr algn="ctr"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781306"/>
            <a:ext cx="9179719" cy="1738167"/>
          </a:xfrm>
        </p:spPr>
        <p:txBody>
          <a:bodyPr/>
          <a:lstStyle>
            <a:lvl1pPr marL="0" indent="0" algn="ctr">
              <a:buNone/>
              <a:defRPr sz="2409"/>
            </a:lvl1pPr>
            <a:lvl2pPr marL="458983" indent="0" algn="ctr">
              <a:buNone/>
              <a:defRPr sz="2008"/>
            </a:lvl2pPr>
            <a:lvl3pPr marL="917966" indent="0" algn="ctr">
              <a:buNone/>
              <a:defRPr sz="1807"/>
            </a:lvl3pPr>
            <a:lvl4pPr marL="1376949" indent="0" algn="ctr">
              <a:buNone/>
              <a:defRPr sz="1606"/>
            </a:lvl4pPr>
            <a:lvl5pPr marL="1835932" indent="0" algn="ctr">
              <a:buNone/>
              <a:defRPr sz="1606"/>
            </a:lvl5pPr>
            <a:lvl6pPr marL="2294915" indent="0" algn="ctr">
              <a:buNone/>
              <a:defRPr sz="1606"/>
            </a:lvl6pPr>
            <a:lvl7pPr marL="2753898" indent="0" algn="ctr">
              <a:buNone/>
              <a:defRPr sz="1606"/>
            </a:lvl7pPr>
            <a:lvl8pPr marL="3212882" indent="0" algn="ctr">
              <a:buNone/>
              <a:defRPr sz="1606"/>
            </a:lvl8pPr>
            <a:lvl9pPr marL="3671865" indent="0" algn="ctr">
              <a:buNone/>
              <a:defRPr sz="160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36D5-D654-D24E-A672-F046D980ACFC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2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994D-0C2E-054B-B81B-537B2F34D486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9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83297"/>
            <a:ext cx="2639169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83297"/>
            <a:ext cx="7764512" cy="6101085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999-807F-514F-9C58-CCA0BF735DC9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579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386B-C8DA-A64B-8B9C-FD28215BAE07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11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94830"/>
            <a:ext cx="10556677" cy="2994714"/>
          </a:xfrm>
        </p:spPr>
        <p:txBody>
          <a:bodyPr anchor="b"/>
          <a:lstStyle>
            <a:lvl1pPr>
              <a:defRPr sz="602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817875"/>
            <a:ext cx="10556677" cy="1574849"/>
          </a:xfrm>
        </p:spPr>
        <p:txBody>
          <a:bodyPr/>
          <a:lstStyle>
            <a:lvl1pPr marL="0" indent="0">
              <a:buNone/>
              <a:defRPr sz="2409">
                <a:solidFill>
                  <a:schemeClr val="tx1">
                    <a:tint val="75000"/>
                  </a:schemeClr>
                </a:solidFill>
              </a:defRPr>
            </a:lvl1pPr>
            <a:lvl2pPr marL="458983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7966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6949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593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49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3898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288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186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3F2B-851B-E642-8031-1AFDAC0D5D8F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06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916484"/>
            <a:ext cx="5201841" cy="456789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110B-14BA-2648-9C85-9ACAEDAB5D5C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22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83297"/>
            <a:ext cx="1055667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764832"/>
            <a:ext cx="51779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629749"/>
            <a:ext cx="51779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764832"/>
            <a:ext cx="5203435" cy="864917"/>
          </a:xfrm>
        </p:spPr>
        <p:txBody>
          <a:bodyPr anchor="b"/>
          <a:lstStyle>
            <a:lvl1pPr marL="0" indent="0">
              <a:buNone/>
              <a:defRPr sz="2409" b="1"/>
            </a:lvl1pPr>
            <a:lvl2pPr marL="458983" indent="0">
              <a:buNone/>
              <a:defRPr sz="2008" b="1"/>
            </a:lvl2pPr>
            <a:lvl3pPr marL="917966" indent="0">
              <a:buNone/>
              <a:defRPr sz="1807" b="1"/>
            </a:lvl3pPr>
            <a:lvl4pPr marL="1376949" indent="0">
              <a:buNone/>
              <a:defRPr sz="1606" b="1"/>
            </a:lvl4pPr>
            <a:lvl5pPr marL="1835932" indent="0">
              <a:buNone/>
              <a:defRPr sz="1606" b="1"/>
            </a:lvl5pPr>
            <a:lvl6pPr marL="2294915" indent="0">
              <a:buNone/>
              <a:defRPr sz="1606" b="1"/>
            </a:lvl6pPr>
            <a:lvl7pPr marL="2753898" indent="0">
              <a:buNone/>
              <a:defRPr sz="1606" b="1"/>
            </a:lvl7pPr>
            <a:lvl8pPr marL="3212882" indent="0">
              <a:buNone/>
              <a:defRPr sz="1606" b="1"/>
            </a:lvl8pPr>
            <a:lvl9pPr marL="3671865" indent="0">
              <a:buNone/>
              <a:defRPr sz="1606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629749"/>
            <a:ext cx="5203435" cy="386796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A2F9-A925-7C41-A2F8-8CEFE8397EEF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19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10CD-251B-8D4E-80EC-8EE557DEB270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1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2EDD-EB01-004F-A77D-A44AD5F7C663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96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1036569"/>
            <a:ext cx="6196310" cy="5116178"/>
          </a:xfrm>
        </p:spPr>
        <p:txBody>
          <a:bodyPr/>
          <a:lstStyle>
            <a:lvl1pPr>
              <a:defRPr sz="3212"/>
            </a:lvl1pPr>
            <a:lvl2pPr>
              <a:defRPr sz="2811"/>
            </a:lvl2pPr>
            <a:lvl3pPr>
              <a:defRPr sz="2409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B937-F672-974A-A4F0-0DDE3DA5A3A9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50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79954"/>
            <a:ext cx="3947597" cy="1679840"/>
          </a:xfrm>
        </p:spPr>
        <p:txBody>
          <a:bodyPr anchor="b"/>
          <a:lstStyle>
            <a:lvl1pPr>
              <a:defRPr sz="32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1036569"/>
            <a:ext cx="6196310" cy="5116178"/>
          </a:xfrm>
        </p:spPr>
        <p:txBody>
          <a:bodyPr anchor="t"/>
          <a:lstStyle>
            <a:lvl1pPr marL="0" indent="0">
              <a:buNone/>
              <a:defRPr sz="3212"/>
            </a:lvl1pPr>
            <a:lvl2pPr marL="458983" indent="0">
              <a:buNone/>
              <a:defRPr sz="2811"/>
            </a:lvl2pPr>
            <a:lvl3pPr marL="917966" indent="0">
              <a:buNone/>
              <a:defRPr sz="2409"/>
            </a:lvl3pPr>
            <a:lvl4pPr marL="1376949" indent="0">
              <a:buNone/>
              <a:defRPr sz="2008"/>
            </a:lvl4pPr>
            <a:lvl5pPr marL="1835932" indent="0">
              <a:buNone/>
              <a:defRPr sz="2008"/>
            </a:lvl5pPr>
            <a:lvl6pPr marL="2294915" indent="0">
              <a:buNone/>
              <a:defRPr sz="2008"/>
            </a:lvl6pPr>
            <a:lvl7pPr marL="2753898" indent="0">
              <a:buNone/>
              <a:defRPr sz="2008"/>
            </a:lvl7pPr>
            <a:lvl8pPr marL="3212882" indent="0">
              <a:buNone/>
              <a:defRPr sz="2008"/>
            </a:lvl8pPr>
            <a:lvl9pPr marL="3671865" indent="0">
              <a:buNone/>
              <a:defRPr sz="20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159794"/>
            <a:ext cx="3947597" cy="4001285"/>
          </a:xfrm>
        </p:spPr>
        <p:txBody>
          <a:bodyPr/>
          <a:lstStyle>
            <a:lvl1pPr marL="0" indent="0">
              <a:buNone/>
              <a:defRPr sz="1606"/>
            </a:lvl1pPr>
            <a:lvl2pPr marL="458983" indent="0">
              <a:buNone/>
              <a:defRPr sz="1405"/>
            </a:lvl2pPr>
            <a:lvl3pPr marL="917966" indent="0">
              <a:buNone/>
              <a:defRPr sz="1205"/>
            </a:lvl3pPr>
            <a:lvl4pPr marL="1376949" indent="0">
              <a:buNone/>
              <a:defRPr sz="1004"/>
            </a:lvl4pPr>
            <a:lvl5pPr marL="1835932" indent="0">
              <a:buNone/>
              <a:defRPr sz="1004"/>
            </a:lvl5pPr>
            <a:lvl6pPr marL="2294915" indent="0">
              <a:buNone/>
              <a:defRPr sz="1004"/>
            </a:lvl6pPr>
            <a:lvl7pPr marL="2753898" indent="0">
              <a:buNone/>
              <a:defRPr sz="1004"/>
            </a:lvl7pPr>
            <a:lvl8pPr marL="3212882" indent="0">
              <a:buNone/>
              <a:defRPr sz="1004"/>
            </a:lvl8pPr>
            <a:lvl9pPr marL="3671865" indent="0">
              <a:buNone/>
              <a:defRPr sz="1004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D22D-5E39-8F4C-B7FD-D0F9E543B3CD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98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83297"/>
            <a:ext cx="1055667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916484"/>
            <a:ext cx="1055667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D3140-0CDD-0A42-841C-3D3BA030B895}" type="datetime1">
              <a:rPr lang="ru-RU" smtClean="0"/>
              <a:pPr/>
              <a:t>31.07.2020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672697"/>
            <a:ext cx="413087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672697"/>
            <a:ext cx="275391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689C-0428-2041-A422-96CC7CA87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2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7966" rtl="0" eaLnBrk="1" latinLnBrk="0" hangingPunct="1">
        <a:lnSpc>
          <a:spcPct val="90000"/>
        </a:lnSpc>
        <a:spcBef>
          <a:spcPct val="0"/>
        </a:spcBef>
        <a:buNone/>
        <a:defRPr sz="4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492" indent="-229492" algn="l" defTabSz="917966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475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09" kern="1200">
          <a:solidFill>
            <a:schemeClr val="tx1"/>
          </a:solidFill>
          <a:latin typeface="+mn-lt"/>
          <a:ea typeface="+mn-ea"/>
          <a:cs typeface="+mn-cs"/>
        </a:defRPr>
      </a:lvl2pPr>
      <a:lvl3pPr marL="1147458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441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424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407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390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373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356" indent="-229492" algn="l" defTabSz="917966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917966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3A5BFE0-E91D-0D46-B321-6319175DD0AB}"/>
              </a:ext>
            </a:extLst>
          </p:cNvPr>
          <p:cNvSpPr/>
          <p:nvPr/>
        </p:nvSpPr>
        <p:spPr>
          <a:xfrm>
            <a:off x="208231" y="845173"/>
            <a:ext cx="11914313" cy="575638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199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FE6FD12-5204-F849-AE42-68998B3143B2}"/>
              </a:ext>
            </a:extLst>
          </p:cNvPr>
          <p:cNvSpPr/>
          <p:nvPr/>
        </p:nvSpPr>
        <p:spPr>
          <a:xfrm>
            <a:off x="2461955" y="198842"/>
            <a:ext cx="8936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2C8"/>
                </a:solidFill>
                <a:latin typeface="Muller Narrow ExtraBold" pitchFamily="2" charset="0"/>
              </a:rPr>
              <a:t> </a:t>
            </a:r>
            <a:endParaRPr lang="ru-RU" sz="2000" b="1" dirty="0">
              <a:solidFill>
                <a:srgbClr val="0082C8"/>
              </a:solidFill>
              <a:latin typeface="Muller Narrow ExtraBold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Скругленный прямоугольник 20">
            <a:extLst>
              <a:ext uri="{FF2B5EF4-FFF2-40B4-BE49-F238E27FC236}">
                <a16:creationId xmlns="" xmlns:a16="http://schemas.microsoft.com/office/drawing/2014/main" id="{D456251D-ED77-43EB-9B30-C435D4C2D746}"/>
              </a:ext>
            </a:extLst>
          </p:cNvPr>
          <p:cNvSpPr/>
          <p:nvPr/>
        </p:nvSpPr>
        <p:spPr>
          <a:xfrm>
            <a:off x="5828145" y="923330"/>
            <a:ext cx="6294400" cy="2551169"/>
          </a:xfrm>
          <a:prstGeom prst="roundRect">
            <a:avLst>
              <a:gd name="adj" fmla="val 976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latin typeface="Muller Narrow ExtraBold" panose="00000900000000000000" pitchFamily="50" charset="-52"/>
              </a:rPr>
              <a:t>«</a:t>
            </a:r>
            <a:r>
              <a:rPr lang="ru-RU" sz="1600" u="sng" dirty="0">
                <a:latin typeface="Muller Narrow ExtraBold" panose="00000900000000000000" pitchFamily="50" charset="-52"/>
              </a:rPr>
              <a:t>Горнолыжная трасса» кадастровым номером 51:08:0010106:25: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latin typeface="Muller Narrow Light" panose="00000400000000000000" pitchFamily="50" charset="-52"/>
              </a:rPr>
              <a:t>- Краткие характеристики объекта: </a:t>
            </a:r>
            <a:r>
              <a:rPr lang="ru-RU" sz="1600" dirty="0">
                <a:latin typeface="Muller Narrow Light" panose="00000400000000000000" pitchFamily="50" charset="-52"/>
              </a:rPr>
              <a:t> </a:t>
            </a:r>
            <a:endParaRPr lang="en-US" sz="1600" dirty="0" smtClean="0">
              <a:latin typeface="Muller Narrow Light" panose="00000400000000000000" pitchFamily="50" charset="-52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земельного участка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7020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Полная длина установки освещения –135м;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Ширина планируемого освещения– 15м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Muller Narrow Light" panose="00000400000000000000" pitchFamily="50" charset="-52"/>
              </a:rPr>
              <a:t>- </a:t>
            </a:r>
            <a:r>
              <a:rPr lang="ru-RU" sz="1600" b="1" dirty="0">
                <a:latin typeface="Muller Narrow Light" panose="00000400000000000000" pitchFamily="50" charset="-52"/>
              </a:rPr>
              <a:t>Вид проводимых работ: </a:t>
            </a:r>
            <a:r>
              <a:rPr lang="ru-RU" sz="1600" b="1" dirty="0" smtClean="0">
                <a:latin typeface="Muller Narrow Light" panose="00000400000000000000" pitchFamily="50" charset="-52"/>
              </a:rPr>
              <a:t>(устройство системы наружного освещения горнолыжного склона)</a:t>
            </a:r>
            <a:endParaRPr lang="ru-RU" sz="1600" dirty="0">
              <a:latin typeface="Muller Narrow Light" panose="00000400000000000000" pitchFamily="50" charset="-52"/>
            </a:endParaRPr>
          </a:p>
          <a:p>
            <a:r>
              <a:rPr lang="ru-RU" sz="1600" b="1" dirty="0" smtClean="0">
                <a:latin typeface="Muller Narrow Light" panose="00000400000000000000" pitchFamily="50" charset="-52"/>
              </a:rPr>
              <a:t>-</a:t>
            </a:r>
            <a:endParaRPr lang="ru-RU" sz="1600" b="1" dirty="0">
              <a:latin typeface="Muller Narrow Light" panose="00000400000000000000" pitchFamily="50" charset="-52"/>
            </a:endParaRPr>
          </a:p>
        </p:txBody>
      </p:sp>
      <p:sp>
        <p:nvSpPr>
          <p:cNvPr id="10" name="Скругленный прямоугольник 20">
            <a:extLst>
              <a:ext uri="{FF2B5EF4-FFF2-40B4-BE49-F238E27FC236}">
                <a16:creationId xmlns="" xmlns:a16="http://schemas.microsoft.com/office/drawing/2014/main" id="{1C3E400C-392E-42E8-99EB-1C7CD6980691}"/>
              </a:ext>
            </a:extLst>
          </p:cNvPr>
          <p:cNvSpPr/>
          <p:nvPr/>
        </p:nvSpPr>
        <p:spPr>
          <a:xfrm>
            <a:off x="208232" y="4665048"/>
            <a:ext cx="5524288" cy="2390946"/>
          </a:xfrm>
          <a:prstGeom prst="roundRect">
            <a:avLst>
              <a:gd name="adj" fmla="val 9764"/>
            </a:avLst>
          </a:prstGeom>
          <a:solidFill>
            <a:srgbClr val="F05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Muller Narrow Light" panose="00000400000000000000" pitchFamily="50" charset="-52"/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latin typeface="Muller Narrow Light" panose="00000400000000000000" pitchFamily="50" charset="-52"/>
              </a:rPr>
              <a:t>Заказчик МАОУ ДО ДЮСШ;</a:t>
            </a:r>
          </a:p>
          <a:p>
            <a:pPr algn="ctr"/>
            <a:r>
              <a:rPr lang="ru-RU" sz="1400" b="1" dirty="0" smtClean="0">
                <a:latin typeface="Muller Narrow Light" panose="00000400000000000000" pitchFamily="50" charset="-52"/>
              </a:rPr>
              <a:t>-Подрядчик – не определен</a:t>
            </a:r>
            <a:endParaRPr lang="ru-RU" sz="14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Источник финансирования:</a:t>
            </a:r>
            <a:r>
              <a:rPr lang="ru-RU" sz="1200" dirty="0" smtClean="0">
                <a:latin typeface="Muller Narrow Light" panose="00000400000000000000" pitchFamily="50" charset="-52"/>
              </a:rPr>
              <a:t> 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региональный и муниципальный бюджеты</a:t>
            </a:r>
            <a:r>
              <a:rPr lang="ru-RU" sz="1200" dirty="0" smtClean="0">
                <a:latin typeface="Muller Narrow Light" panose="00000400000000000000" pitchFamily="50" charset="-52"/>
              </a:rPr>
              <a:t>)</a:t>
            </a:r>
            <a:endParaRPr lang="ru-RU" sz="1200" dirty="0" smtClean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Предусмотрено </a:t>
            </a:r>
            <a:r>
              <a:rPr lang="ru-RU" sz="1200" b="1" u="sng" dirty="0">
                <a:latin typeface="Muller Narrow Light" panose="00000400000000000000" pitchFamily="50" charset="-52"/>
              </a:rPr>
              <a:t>на </a:t>
            </a:r>
            <a:r>
              <a:rPr lang="ru-RU" sz="1200" b="1" u="sng" dirty="0">
                <a:latin typeface="Muller Narrow ExtraBold" panose="00000900000000000000" pitchFamily="50" charset="-52"/>
              </a:rPr>
              <a:t>2020 год:</a:t>
            </a:r>
            <a:r>
              <a:rPr lang="ru-RU" sz="1200" b="1" dirty="0"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627 181 руб.)</a:t>
            </a:r>
            <a:endParaRPr lang="ru-RU" sz="1200" b="1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ПСД изготовлено</a:t>
            </a:r>
            <a:r>
              <a:rPr lang="ru-RU" sz="1200" b="1" u="sng" dirty="0">
                <a:latin typeface="Muller Narrow ExtraBold" panose="00000900000000000000" pitchFamily="50" charset="-52"/>
              </a:rPr>
              <a:t>:</a:t>
            </a:r>
            <a:r>
              <a:rPr lang="ru-RU" sz="1200" b="1" dirty="0">
                <a:latin typeface="Muller Narrow ExtraBold" panose="000009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b="1" dirty="0" smtClean="0">
                <a:latin typeface="Muller Narrow Light" panose="00000400000000000000" pitchFamily="50" charset="-52"/>
              </a:rPr>
              <a:t>ООО «</a:t>
            </a:r>
            <a:r>
              <a:rPr lang="ru-RU" sz="1200" b="1" dirty="0" err="1" smtClean="0">
                <a:latin typeface="Muller Narrow Light" panose="00000400000000000000" pitchFamily="50" charset="-52"/>
              </a:rPr>
              <a:t>АрхиГрад</a:t>
            </a:r>
            <a:r>
              <a:rPr lang="ru-RU" sz="1200" b="1" dirty="0" smtClean="0">
                <a:latin typeface="Muller Narrow Light" panose="00000400000000000000" pitchFamily="50" charset="-52"/>
              </a:rPr>
              <a:t>»)</a:t>
            </a:r>
            <a:endParaRPr lang="ru-RU" sz="1200" b="1" u="sng" dirty="0">
              <a:latin typeface="Muller Narrow ExtraBold" panose="000009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Экспертиза: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(не определено)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 smtClean="0">
                <a:latin typeface="Muller Narrow Light" panose="00000400000000000000" pitchFamily="50" charset="-52"/>
              </a:rPr>
              <a:t>Дата заключения договора: (22.05.20)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Начало СМР</a:t>
            </a:r>
            <a:r>
              <a:rPr lang="ru-RU" sz="1200" b="1" dirty="0">
                <a:latin typeface="Muller Narrow Light" panose="00000400000000000000" pitchFamily="50" charset="-52"/>
              </a:rPr>
              <a:t> </a:t>
            </a:r>
            <a:r>
              <a:rPr lang="ru-RU" sz="1200" dirty="0" smtClean="0">
                <a:latin typeface="Muller Narrow Light" panose="00000400000000000000" pitchFamily="50" charset="-52"/>
              </a:rPr>
              <a:t>(</a:t>
            </a:r>
            <a:r>
              <a:rPr lang="ru-RU" sz="1200" dirty="0" err="1" smtClean="0">
                <a:latin typeface="Muller Narrow Light" panose="00000400000000000000" pitchFamily="50" charset="-52"/>
              </a:rPr>
              <a:t>стрительно</a:t>
            </a:r>
            <a:r>
              <a:rPr lang="ru-RU" sz="1200" dirty="0" smtClean="0">
                <a:latin typeface="Muller Narrow Light" panose="00000400000000000000" pitchFamily="50" charset="-52"/>
              </a:rPr>
              <a:t>-монтажные работы)</a:t>
            </a:r>
            <a:endParaRPr lang="ru-RU" sz="1200" dirty="0">
              <a:latin typeface="Muller Narrow Light" panose="00000400000000000000" pitchFamily="50" charset="-52"/>
            </a:endParaRPr>
          </a:p>
          <a:p>
            <a:pPr algn="ctr"/>
            <a:r>
              <a:rPr lang="ru-RU" sz="1200" b="1" u="sng" dirty="0">
                <a:latin typeface="Muller Narrow Light" panose="00000400000000000000" pitchFamily="50" charset="-52"/>
              </a:rPr>
              <a:t>Срок завершения работ: </a:t>
            </a:r>
            <a:r>
              <a:rPr lang="ru-RU" sz="1200" dirty="0" smtClean="0">
                <a:latin typeface="Muller Narrow Light" panose="00000400000000000000" pitchFamily="50" charset="-52"/>
              </a:rPr>
              <a:t>(31.08.20)</a:t>
            </a:r>
            <a:endParaRPr lang="ru-RU" sz="1200" dirty="0">
              <a:latin typeface="Muller Narrow Light" panose="000004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66" y="198842"/>
            <a:ext cx="11557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«Устройство системы наружного освещения горнолыжного склона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Горнолыжная трасса»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муниципальной программе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«Развитие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физической культуры, спорта и молодежной политики» на 2014-2020 годы</a:t>
            </a:r>
            <a:r>
              <a:rPr lang="ru-RU" b="1" dirty="0">
                <a:solidFill>
                  <a:srgbClr val="0082C8"/>
                </a:solidFill>
                <a:latin typeface="Muller Narrow ExtraBold" pitchFamily="2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31" y="916308"/>
            <a:ext cx="2491645" cy="1533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970" y="923329"/>
            <a:ext cx="2887550" cy="152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31" y="2449902"/>
            <a:ext cx="5524289" cy="221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828145" y="3474500"/>
            <a:ext cx="6294399" cy="761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«Дорожная карта» по исполнению ремонтных работ </a:t>
            </a:r>
            <a:endParaRPr lang="ru-RU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57E9D327-5B1E-427C-A0E6-7E3CCD6C6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364133"/>
              </p:ext>
            </p:extLst>
          </p:nvPr>
        </p:nvGraphicFramePr>
        <p:xfrm>
          <a:off x="6051663" y="4235593"/>
          <a:ext cx="587416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540">
                  <a:extLst>
                    <a:ext uri="{9D8B030D-6E8A-4147-A177-3AD203B41FA5}">
                      <a16:colId xmlns="" xmlns:a16="http://schemas.microsoft.com/office/drawing/2014/main" val="3341021590"/>
                    </a:ext>
                  </a:extLst>
                </a:gridCol>
                <a:gridCol w="1468540">
                  <a:extLst>
                    <a:ext uri="{9D8B030D-6E8A-4147-A177-3AD203B41FA5}">
                      <a16:colId xmlns="" xmlns:a16="http://schemas.microsoft.com/office/drawing/2014/main" val="3603205502"/>
                    </a:ext>
                  </a:extLst>
                </a:gridCol>
                <a:gridCol w="1452042">
                  <a:extLst>
                    <a:ext uri="{9D8B030D-6E8A-4147-A177-3AD203B41FA5}">
                      <a16:colId xmlns="" xmlns:a16="http://schemas.microsoft.com/office/drawing/2014/main" val="178274658"/>
                    </a:ext>
                  </a:extLst>
                </a:gridCol>
                <a:gridCol w="1485038">
                  <a:extLst>
                    <a:ext uri="{9D8B030D-6E8A-4147-A177-3AD203B41FA5}">
                      <a16:colId xmlns="" xmlns:a16="http://schemas.microsoft.com/office/drawing/2014/main" val="243256958"/>
                    </a:ext>
                  </a:extLst>
                </a:gridCol>
              </a:tblGrid>
              <a:tr h="121980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доведения средств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07.04.2020г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завершения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формированияконкурсной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документации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21.07.2020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внесения изм. в план график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</a:t>
                      </a:r>
                    </a:p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30.04.2020г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направления документа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в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уполномоченный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орган.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Muller Narrow ExtraBold" panose="00000900000000000000" pitchFamily="50" charset="-52"/>
                        </a:rPr>
                        <a:t>-</a:t>
                      </a:r>
                      <a:endParaRPr lang="ru-RU" sz="1400" b="0" dirty="0">
                        <a:solidFill>
                          <a:srgbClr val="FF0000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3138712"/>
                  </a:ext>
                </a:extLst>
              </a:tr>
              <a:tr h="727191"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размещения закупки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ExtraBold" panose="00000900000000000000" pitchFamily="50" charset="-52"/>
                        </a:rPr>
                        <a:t>22.07.2020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проведения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торгов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31.07.2020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Дата заключения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контракта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до 15.08.2020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Срок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завершения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работ</a:t>
                      </a:r>
                    </a:p>
                    <a:p>
                      <a:pPr marL="0" marR="0" lvl="0" indent="0" algn="ctr" defTabSz="9179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Muller Narrow Light" panose="00000400000000000000" pitchFamily="50" charset="-52"/>
                        </a:rPr>
                        <a:t>24.09.2020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Muller Narrow Light" panose="00000400000000000000" pitchFamily="50" charset="-5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706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453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1427</TotalTime>
  <Words>154</Words>
  <Application>Microsoft Office PowerPoint</Application>
  <PresentationFormat>Произвольный</PresentationFormat>
  <Paragraphs>46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samsung</cp:lastModifiedBy>
  <cp:revision>51</cp:revision>
  <dcterms:created xsi:type="dcterms:W3CDTF">2019-09-18T12:34:40Z</dcterms:created>
  <dcterms:modified xsi:type="dcterms:W3CDTF">2020-07-31T17:46:03Z</dcterms:modified>
</cp:coreProperties>
</file>