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/>
              <a:t>Открытость</a:t>
            </a:r>
            <a:r>
              <a:rPr lang="ru-RU" baseline="0" dirty="0"/>
              <a:t> и доступность информации об образовательной организации</a:t>
            </a:r>
            <a:endParaRPr lang="ru-RU" dirty="0"/>
          </a:p>
        </c:rich>
      </c:tx>
      <c:layout>
        <c:manualLayout>
          <c:xMode val="edge"/>
          <c:yMode val="edge"/>
          <c:x val="0.197499443383747"/>
          <c:y val="1.2928351314543568E-2"/>
        </c:manualLayout>
      </c:layout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МАДОУ ДС № 3 "Умка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</c:f>
              <c:numCache>
                <c:formatCode>General</c:formatCode>
                <c:ptCount val="1"/>
                <c:pt idx="0">
                  <c:v>84.1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34-4B23-BE74-739AB1CAA2DB}"/>
            </c:ext>
          </c:extLst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МАДОУ ДС № 4 "Жемчужинка"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89.4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334-4B23-BE74-739AB1CAA2DB}"/>
            </c:ext>
          </c:extLst>
        </c:ser>
        <c:ser>
          <c:idx val="2"/>
          <c:order val="2"/>
          <c:tx>
            <c:strRef>
              <c:f>Лист1!$A$3</c:f>
              <c:strCache>
                <c:ptCount val="1"/>
                <c:pt idx="0">
                  <c:v>МБДОУ ДС № 13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89.8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334-4B23-BE74-739AB1CAA2DB}"/>
            </c:ext>
          </c:extLst>
        </c:ser>
        <c:ser>
          <c:idx val="3"/>
          <c:order val="3"/>
          <c:tx>
            <c:strRef>
              <c:f>Лист1!$A$4</c:f>
              <c:strCache>
                <c:ptCount val="1"/>
                <c:pt idx="0">
                  <c:v>МБДОУ "Детский сад № 46 "Северяночка"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90.2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34-4B23-BE74-739AB1CAA2DB}"/>
            </c:ext>
          </c:extLst>
        </c:ser>
        <c:ser>
          <c:idx val="4"/>
          <c:order val="4"/>
          <c:tx>
            <c:strRef>
              <c:f>Лист1!$A$5</c:f>
              <c:strCache>
                <c:ptCount val="1"/>
                <c:pt idx="0">
                  <c:v>МБДОУ № 8 "Якорек"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90.4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334-4B23-BE74-739AB1CAA2DB}"/>
            </c:ext>
          </c:extLst>
        </c:ser>
        <c:ser>
          <c:idx val="5"/>
          <c:order val="5"/>
          <c:tx>
            <c:strRef>
              <c:f>Лист1!$A$6</c:f>
              <c:strCache>
                <c:ptCount val="1"/>
                <c:pt idx="0">
                  <c:v>МБДОУ № 2 "Северяночка"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91.4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334-4B23-BE74-739AB1CAA2DB}"/>
            </c:ext>
          </c:extLst>
        </c:ser>
        <c:ser>
          <c:idx val="6"/>
          <c:order val="6"/>
          <c:tx>
            <c:strRef>
              <c:f>Лист1!$A$7</c:f>
              <c:strCache>
                <c:ptCount val="1"/>
                <c:pt idx="0">
                  <c:v>МБДОУ № 6 "Светлячок"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96000"/>
                    <a:lumMod val="100000"/>
                  </a:schemeClr>
                </a:gs>
                <a:gs pos="78000">
                  <a:schemeClr val="accent1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91.4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334-4B23-BE74-739AB1CAA2DB}"/>
            </c:ext>
          </c:extLst>
        </c:ser>
        <c:ser>
          <c:idx val="7"/>
          <c:order val="7"/>
          <c:tx>
            <c:strRef>
              <c:f>Лист1!$A$8</c:f>
              <c:strCache>
                <c:ptCount val="1"/>
                <c:pt idx="0">
                  <c:v>МБДОУ ДС №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tint val="96000"/>
                    <a:lumMod val="100000"/>
                  </a:schemeClr>
                </a:gs>
                <a:gs pos="78000">
                  <a:schemeClr val="accent2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91.6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334-4B23-BE74-739AB1CAA2DB}"/>
            </c:ext>
          </c:extLst>
        </c:ser>
        <c:ser>
          <c:idx val="8"/>
          <c:order val="8"/>
          <c:tx>
            <c:strRef>
              <c:f>Лист1!$A$9</c:f>
              <c:strCache>
                <c:ptCount val="1"/>
                <c:pt idx="0">
                  <c:v>МАДОУ № 9 "Березка"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tint val="96000"/>
                    <a:lumMod val="100000"/>
                  </a:schemeClr>
                </a:gs>
                <a:gs pos="78000">
                  <a:schemeClr val="accent3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334-4B23-BE74-739AB1CAA2DB}"/>
            </c:ext>
          </c:extLst>
        </c:ser>
        <c:ser>
          <c:idx val="9"/>
          <c:order val="9"/>
          <c:tx>
            <c:strRef>
              <c:f>Лист1!$A$10</c:f>
              <c:strCache>
                <c:ptCount val="1"/>
                <c:pt idx="0">
                  <c:v>МБДОУ № 7 "Пингвиненок"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tint val="96000"/>
                    <a:lumMod val="100000"/>
                  </a:schemeClr>
                </a:gs>
                <a:gs pos="78000">
                  <a:schemeClr val="accent4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92.3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334-4B23-BE74-739AB1CAA2DB}"/>
            </c:ext>
          </c:extLst>
        </c:ser>
        <c:ser>
          <c:idx val="10"/>
          <c:order val="10"/>
          <c:tx>
            <c:strRef>
              <c:f>Лист1!$A$11</c:f>
              <c:strCache>
                <c:ptCount val="1"/>
                <c:pt idx="0">
                  <c:v>МБДОУ "Детский сад № 1 "Семицветик""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tint val="96000"/>
                    <a:lumMod val="100000"/>
                  </a:schemeClr>
                </a:gs>
                <a:gs pos="78000">
                  <a:schemeClr val="accent5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Лист1!$B$11</c:f>
              <c:numCache>
                <c:formatCode>General</c:formatCode>
                <c:ptCount val="1"/>
                <c:pt idx="0">
                  <c:v>92.7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334-4B23-BE74-739AB1CAA2DB}"/>
            </c:ext>
          </c:extLst>
        </c:ser>
        <c:dLbls>
          <c:showVal val="1"/>
        </c:dLbls>
        <c:gapWidth val="115"/>
        <c:overlap val="-20"/>
        <c:axId val="107691008"/>
        <c:axId val="107713280"/>
      </c:barChart>
      <c:catAx>
        <c:axId val="10769100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07713280"/>
        <c:crosses val="autoZero"/>
        <c:auto val="1"/>
        <c:lblAlgn val="ctr"/>
        <c:lblOffset val="100"/>
      </c:catAx>
      <c:valAx>
        <c:axId val="10771328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69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6.721736685051178E-3"/>
          <c:y val="0.19170912634714865"/>
          <c:w val="0.26327816451776925"/>
          <c:h val="0.7349838980947309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/>
              <a:t>Комфортность условий</a:t>
            </a:r>
            <a:r>
              <a:rPr lang="ru-RU" baseline="0" dirty="0"/>
              <a:t> предоставления услуг</a:t>
            </a:r>
            <a:endParaRPr lang="ru-RU" dirty="0"/>
          </a:p>
        </c:rich>
      </c:tx>
      <c:layout>
        <c:manualLayout>
          <c:xMode val="edge"/>
          <c:yMode val="edge"/>
          <c:x val="0.19749944338374698"/>
          <c:y val="1.2928351314543566E-2"/>
        </c:manualLayout>
      </c:layout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МАДОУ ДС № 4 "Жемчужинка"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</c:f>
              <c:numCache>
                <c:formatCode>General</c:formatCode>
                <c:ptCount val="1"/>
                <c:pt idx="0">
                  <c:v>87.6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34-4B23-BE74-739AB1CAA2DB}"/>
            </c:ext>
          </c:extLst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МБДОУ "Детский сад № 46 "Северяночка"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88.5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334-4B23-BE74-739AB1CAA2DB}"/>
            </c:ext>
          </c:extLst>
        </c:ser>
        <c:ser>
          <c:idx val="2"/>
          <c:order val="2"/>
          <c:tx>
            <c:strRef>
              <c:f>Лист1!$A$3</c:f>
              <c:strCache>
                <c:ptCount val="1"/>
                <c:pt idx="0">
                  <c:v>МБДОУ № 8 "Якорек"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89.6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334-4B23-BE74-739AB1CAA2DB}"/>
            </c:ext>
          </c:extLst>
        </c:ser>
        <c:ser>
          <c:idx val="3"/>
          <c:order val="3"/>
          <c:tx>
            <c:strRef>
              <c:f>Лист1!$A$4</c:f>
              <c:strCache>
                <c:ptCount val="1"/>
                <c:pt idx="0">
                  <c:v>МБДОУ ДС № 13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34-4B23-BE74-739AB1CAA2DB}"/>
            </c:ext>
          </c:extLst>
        </c:ser>
        <c:ser>
          <c:idx val="4"/>
          <c:order val="4"/>
          <c:tx>
            <c:strRef>
              <c:f>Лист1!$A$5</c:f>
              <c:strCache>
                <c:ptCount val="1"/>
                <c:pt idx="0">
                  <c:v>МБДОУ № 7 "Пингвиненок"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98.5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334-4B23-BE74-739AB1CAA2DB}"/>
            </c:ext>
          </c:extLst>
        </c:ser>
        <c:ser>
          <c:idx val="5"/>
          <c:order val="5"/>
          <c:tx>
            <c:strRef>
              <c:f>Лист1!$A$6</c:f>
              <c:strCache>
                <c:ptCount val="1"/>
                <c:pt idx="0">
                  <c:v>МБДОУ № 2 "Северяночка"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98.9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334-4B23-BE74-739AB1CAA2DB}"/>
            </c:ext>
          </c:extLst>
        </c:ser>
        <c:ser>
          <c:idx val="6"/>
          <c:order val="6"/>
          <c:tx>
            <c:strRef>
              <c:f>Лист1!$A$7</c:f>
              <c:strCache>
                <c:ptCount val="1"/>
                <c:pt idx="0">
                  <c:v>МАДОУ ДС № 3 "Умка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96000"/>
                    <a:lumMod val="100000"/>
                  </a:schemeClr>
                </a:gs>
                <a:gs pos="78000">
                  <a:schemeClr val="accent1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99.2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334-4B23-BE74-739AB1CAA2DB}"/>
            </c:ext>
          </c:extLst>
        </c:ser>
        <c:ser>
          <c:idx val="7"/>
          <c:order val="7"/>
          <c:tx>
            <c:strRef>
              <c:f>Лист1!$A$8</c:f>
              <c:strCache>
                <c:ptCount val="1"/>
                <c:pt idx="0">
                  <c:v>МБДОУ ДС №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tint val="96000"/>
                    <a:lumMod val="100000"/>
                  </a:schemeClr>
                </a:gs>
                <a:gs pos="78000">
                  <a:schemeClr val="accent2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99.7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334-4B23-BE74-739AB1CAA2DB}"/>
            </c:ext>
          </c:extLst>
        </c:ser>
        <c:ser>
          <c:idx val="8"/>
          <c:order val="8"/>
          <c:tx>
            <c:strRef>
              <c:f>Лист1!$A$9</c:f>
              <c:strCache>
                <c:ptCount val="1"/>
                <c:pt idx="0">
                  <c:v>МБДОУ "Детский сад № 1 "Семицветик""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tint val="96000"/>
                    <a:lumMod val="100000"/>
                  </a:schemeClr>
                </a:gs>
                <a:gs pos="78000">
                  <a:schemeClr val="accent3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99.7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334-4B23-BE74-739AB1CAA2DB}"/>
            </c:ext>
          </c:extLst>
        </c:ser>
        <c:ser>
          <c:idx val="9"/>
          <c:order val="9"/>
          <c:tx>
            <c:strRef>
              <c:f>Лист1!$A$10</c:f>
              <c:strCache>
                <c:ptCount val="1"/>
                <c:pt idx="0">
                  <c:v>МБДОУ № 6 "Светлячок"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tint val="96000"/>
                    <a:lumMod val="100000"/>
                  </a:schemeClr>
                </a:gs>
                <a:gs pos="78000">
                  <a:schemeClr val="accent4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99.7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334-4B23-BE74-739AB1CAA2DB}"/>
            </c:ext>
          </c:extLst>
        </c:ser>
        <c:ser>
          <c:idx val="10"/>
          <c:order val="10"/>
          <c:tx>
            <c:strRef>
              <c:f>Лист1!$A$11</c:f>
              <c:strCache>
                <c:ptCount val="1"/>
                <c:pt idx="0">
                  <c:v>МАДОУ № 9 "Березка"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tint val="96000"/>
                    <a:lumMod val="100000"/>
                  </a:schemeClr>
                </a:gs>
                <a:gs pos="78000">
                  <a:schemeClr val="accent5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Лист1!$B$11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334-4B23-BE74-739AB1CAA2DB}"/>
            </c:ext>
          </c:extLst>
        </c:ser>
        <c:dLbls>
          <c:showVal val="1"/>
        </c:dLbls>
        <c:gapWidth val="115"/>
        <c:overlap val="-20"/>
        <c:axId val="116857472"/>
        <c:axId val="116871552"/>
      </c:barChart>
      <c:catAx>
        <c:axId val="11685747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16871552"/>
        <c:crosses val="autoZero"/>
        <c:auto val="1"/>
        <c:lblAlgn val="ctr"/>
        <c:lblOffset val="100"/>
      </c:catAx>
      <c:valAx>
        <c:axId val="11687155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85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6.721736685051178E-3"/>
          <c:y val="0.13137682021261199"/>
          <c:w val="0.26327816451776925"/>
          <c:h val="0.7737689520383617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/>
              <a:t>Доступность услуг для инвалидов</a:t>
            </a:r>
          </a:p>
        </c:rich>
      </c:tx>
      <c:layout>
        <c:manualLayout>
          <c:xMode val="edge"/>
          <c:yMode val="edge"/>
          <c:x val="0.19749944338374698"/>
          <c:y val="1.2928351314543566E-2"/>
        </c:manualLayout>
      </c:layout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МБДОУ ДС №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</c:f>
              <c:numCache>
                <c:formatCode>General</c:formatCode>
                <c:ptCount val="1"/>
                <c:pt idx="0">
                  <c:v>43.7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34-4B23-BE74-739AB1CAA2DB}"/>
            </c:ext>
          </c:extLst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МБДОУ № 2 "Северяночка"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44.3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334-4B23-BE74-739AB1CAA2DB}"/>
            </c:ext>
          </c:extLst>
        </c:ser>
        <c:ser>
          <c:idx val="2"/>
          <c:order val="2"/>
          <c:tx>
            <c:strRef>
              <c:f>Лист1!$A$3</c:f>
              <c:strCache>
                <c:ptCount val="1"/>
                <c:pt idx="0">
                  <c:v>МАДОУ ДС № 3 "Умка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334-4B23-BE74-739AB1CAA2DB}"/>
            </c:ext>
          </c:extLst>
        </c:ser>
        <c:ser>
          <c:idx val="3"/>
          <c:order val="3"/>
          <c:tx>
            <c:strRef>
              <c:f>Лист1!$A$4</c:f>
              <c:strCache>
                <c:ptCount val="1"/>
                <c:pt idx="0">
                  <c:v>МБДОУ № 6 "Светлячок"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56.6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34-4B23-BE74-739AB1CAA2DB}"/>
            </c:ext>
          </c:extLst>
        </c:ser>
        <c:ser>
          <c:idx val="4"/>
          <c:order val="4"/>
          <c:tx>
            <c:strRef>
              <c:f>Лист1!$A$5</c:f>
              <c:strCache>
                <c:ptCount val="1"/>
                <c:pt idx="0">
                  <c:v>МБДОУ № 7 "Пингвиненок"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58.4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334-4B23-BE74-739AB1CAA2DB}"/>
            </c:ext>
          </c:extLst>
        </c:ser>
        <c:ser>
          <c:idx val="5"/>
          <c:order val="5"/>
          <c:tx>
            <c:strRef>
              <c:f>Лист1!$A$6</c:f>
              <c:strCache>
                <c:ptCount val="1"/>
                <c:pt idx="0">
                  <c:v>МБДОУ ДС № 13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61.3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334-4B23-BE74-739AB1CAA2DB}"/>
            </c:ext>
          </c:extLst>
        </c:ser>
        <c:ser>
          <c:idx val="6"/>
          <c:order val="6"/>
          <c:tx>
            <c:strRef>
              <c:f>Лист1!$A$7</c:f>
              <c:strCache>
                <c:ptCount val="1"/>
                <c:pt idx="0">
                  <c:v>МАДОУ № 9 "Березка"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96000"/>
                    <a:lumMod val="100000"/>
                  </a:schemeClr>
                </a:gs>
                <a:gs pos="78000">
                  <a:schemeClr val="accent1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61.3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334-4B23-BE74-739AB1CAA2DB}"/>
            </c:ext>
          </c:extLst>
        </c:ser>
        <c:ser>
          <c:idx val="7"/>
          <c:order val="7"/>
          <c:tx>
            <c:strRef>
              <c:f>Лист1!$A$8</c:f>
              <c:strCache>
                <c:ptCount val="1"/>
                <c:pt idx="0">
                  <c:v>МБДОУ № 8 "Якорек"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tint val="96000"/>
                    <a:lumMod val="100000"/>
                  </a:schemeClr>
                </a:gs>
                <a:gs pos="78000">
                  <a:schemeClr val="accent2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67.3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334-4B23-BE74-739AB1CAA2DB}"/>
            </c:ext>
          </c:extLst>
        </c:ser>
        <c:ser>
          <c:idx val="8"/>
          <c:order val="8"/>
          <c:tx>
            <c:strRef>
              <c:f>Лист1!$A$9</c:f>
              <c:strCache>
                <c:ptCount val="1"/>
                <c:pt idx="0">
                  <c:v>МБДОУ "Детский сад № 1 "Семицветик""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tint val="96000"/>
                    <a:lumMod val="100000"/>
                  </a:schemeClr>
                </a:gs>
                <a:gs pos="78000">
                  <a:schemeClr val="accent3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69.8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334-4B23-BE74-739AB1CAA2DB}"/>
            </c:ext>
          </c:extLst>
        </c:ser>
        <c:ser>
          <c:idx val="9"/>
          <c:order val="9"/>
          <c:tx>
            <c:strRef>
              <c:f>Лист1!$A$10</c:f>
              <c:strCache>
                <c:ptCount val="1"/>
                <c:pt idx="0">
                  <c:v>МБДОУ "Детский сад № 46 "Северяночка"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tint val="96000"/>
                    <a:lumMod val="100000"/>
                  </a:schemeClr>
                </a:gs>
                <a:gs pos="78000">
                  <a:schemeClr val="accent4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71.599999999999994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334-4B23-BE74-739AB1CAA2DB}"/>
            </c:ext>
          </c:extLst>
        </c:ser>
        <c:ser>
          <c:idx val="10"/>
          <c:order val="10"/>
          <c:tx>
            <c:strRef>
              <c:f>Лист1!$A$11</c:f>
              <c:strCache>
                <c:ptCount val="1"/>
                <c:pt idx="0">
                  <c:v>МАДОУ ДС № 4 "Жемчужинка"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tint val="96000"/>
                    <a:lumMod val="100000"/>
                  </a:schemeClr>
                </a:gs>
                <a:gs pos="78000">
                  <a:schemeClr val="accent5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Лист1!$B$11</c:f>
              <c:numCache>
                <c:formatCode>General</c:formatCode>
                <c:ptCount val="1"/>
                <c:pt idx="0">
                  <c:v>71.7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334-4B23-BE74-739AB1CAA2DB}"/>
            </c:ext>
          </c:extLst>
        </c:ser>
        <c:dLbls>
          <c:showVal val="1"/>
        </c:dLbls>
        <c:gapWidth val="115"/>
        <c:overlap val="-20"/>
        <c:axId val="117509504"/>
        <c:axId val="117523584"/>
      </c:barChart>
      <c:catAx>
        <c:axId val="11750950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17523584"/>
        <c:crosses val="autoZero"/>
        <c:auto val="1"/>
        <c:lblAlgn val="ctr"/>
        <c:lblOffset val="100"/>
      </c:catAx>
      <c:valAx>
        <c:axId val="11752358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50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6.721736685051178E-3"/>
          <c:y val="0.13137682021261199"/>
          <c:w val="0.26327816451776925"/>
          <c:h val="0.7737689520383617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/>
              <a:t>Доброжелательность, вежливость работников организаций</a:t>
            </a:r>
          </a:p>
        </c:rich>
      </c:tx>
      <c:layout>
        <c:manualLayout>
          <c:xMode val="edge"/>
          <c:yMode val="edge"/>
          <c:x val="0.19749944338374698"/>
          <c:y val="1.2928351314543566E-2"/>
        </c:manualLayout>
      </c:layout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МАДОУ ДС № 3 "Умка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</c:f>
              <c:numCache>
                <c:formatCode>General</c:formatCode>
                <c:ptCount val="1"/>
                <c:pt idx="0">
                  <c:v>95.6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34-4B23-BE74-739AB1CAA2DB}"/>
            </c:ext>
          </c:extLst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МАДОУ ДС № 4 "Жемчужинка"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96.5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334-4B23-BE74-739AB1CAA2DB}"/>
            </c:ext>
          </c:extLst>
        </c:ser>
        <c:ser>
          <c:idx val="2"/>
          <c:order val="2"/>
          <c:tx>
            <c:strRef>
              <c:f>Лист1!$A$3</c:f>
              <c:strCache>
                <c:ptCount val="1"/>
                <c:pt idx="0">
                  <c:v>МБДОУ "Детский сад № 46 "Северяночка"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97.8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334-4B23-BE74-739AB1CAA2DB}"/>
            </c:ext>
          </c:extLst>
        </c:ser>
        <c:ser>
          <c:idx val="3"/>
          <c:order val="3"/>
          <c:tx>
            <c:strRef>
              <c:f>Лист1!$A$4</c:f>
              <c:strCache>
                <c:ptCount val="1"/>
                <c:pt idx="0">
                  <c:v>МБДОУ № 2 "Северяночка"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97.9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34-4B23-BE74-739AB1CAA2DB}"/>
            </c:ext>
          </c:extLst>
        </c:ser>
        <c:ser>
          <c:idx val="4"/>
          <c:order val="4"/>
          <c:tx>
            <c:strRef>
              <c:f>Лист1!$A$5</c:f>
              <c:strCache>
                <c:ptCount val="1"/>
                <c:pt idx="0">
                  <c:v>МБДОУ ДС № 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334-4B23-BE74-739AB1CAA2DB}"/>
            </c:ext>
          </c:extLst>
        </c:ser>
        <c:ser>
          <c:idx val="5"/>
          <c:order val="5"/>
          <c:tx>
            <c:strRef>
              <c:f>Лист1!$A$6</c:f>
              <c:strCache>
                <c:ptCount val="1"/>
                <c:pt idx="0">
                  <c:v>МБДОУ № 7 "Пингвиненок"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99.4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334-4B23-BE74-739AB1CAA2DB}"/>
            </c:ext>
          </c:extLst>
        </c:ser>
        <c:ser>
          <c:idx val="6"/>
          <c:order val="6"/>
          <c:tx>
            <c:strRef>
              <c:f>Лист1!$A$7</c:f>
              <c:strCache>
                <c:ptCount val="1"/>
                <c:pt idx="0">
                  <c:v>МБДОУ № 8 "Якорек"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96000"/>
                    <a:lumMod val="100000"/>
                  </a:schemeClr>
                </a:gs>
                <a:gs pos="78000">
                  <a:schemeClr val="accent1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99.4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334-4B23-BE74-739AB1CAA2DB}"/>
            </c:ext>
          </c:extLst>
        </c:ser>
        <c:ser>
          <c:idx val="7"/>
          <c:order val="7"/>
          <c:tx>
            <c:strRef>
              <c:f>Лист1!$A$8</c:f>
              <c:strCache>
                <c:ptCount val="1"/>
                <c:pt idx="0">
                  <c:v>МБДОУ № 6 "Светлячок"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tint val="96000"/>
                    <a:lumMod val="100000"/>
                  </a:schemeClr>
                </a:gs>
                <a:gs pos="78000">
                  <a:schemeClr val="accent2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99.7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334-4B23-BE74-739AB1CAA2DB}"/>
            </c:ext>
          </c:extLst>
        </c:ser>
        <c:ser>
          <c:idx val="8"/>
          <c:order val="8"/>
          <c:tx>
            <c:strRef>
              <c:f>Лист1!$A$9</c:f>
              <c:strCache>
                <c:ptCount val="1"/>
                <c:pt idx="0">
                  <c:v>МБДОУ ДС № 13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tint val="96000"/>
                    <a:lumMod val="100000"/>
                  </a:schemeClr>
                </a:gs>
                <a:gs pos="78000">
                  <a:schemeClr val="accent3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334-4B23-BE74-739AB1CAA2DB}"/>
            </c:ext>
          </c:extLst>
        </c:ser>
        <c:ser>
          <c:idx val="9"/>
          <c:order val="9"/>
          <c:tx>
            <c:strRef>
              <c:f>Лист1!$A$10</c:f>
              <c:strCache>
                <c:ptCount val="1"/>
                <c:pt idx="0">
                  <c:v>МАДОУ № 9 "Березка"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tint val="96000"/>
                    <a:lumMod val="100000"/>
                  </a:schemeClr>
                </a:gs>
                <a:gs pos="78000">
                  <a:schemeClr val="accent4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334-4B23-BE74-739AB1CAA2DB}"/>
            </c:ext>
          </c:extLst>
        </c:ser>
        <c:ser>
          <c:idx val="10"/>
          <c:order val="10"/>
          <c:tx>
            <c:strRef>
              <c:f>Лист1!$A$11</c:f>
              <c:strCache>
                <c:ptCount val="1"/>
                <c:pt idx="0">
                  <c:v>МБДОУ "Детский сад № 1 "Семицветик""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tint val="96000"/>
                    <a:lumMod val="100000"/>
                  </a:schemeClr>
                </a:gs>
                <a:gs pos="78000">
                  <a:schemeClr val="accent5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Лист1!$B$11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334-4B23-BE74-739AB1CAA2DB}"/>
            </c:ext>
          </c:extLst>
        </c:ser>
        <c:dLbls>
          <c:showVal val="1"/>
        </c:dLbls>
        <c:gapWidth val="115"/>
        <c:overlap val="-20"/>
        <c:axId val="125986688"/>
        <c:axId val="125988224"/>
      </c:barChart>
      <c:catAx>
        <c:axId val="12598668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25988224"/>
        <c:crosses val="autoZero"/>
        <c:auto val="1"/>
        <c:lblAlgn val="ctr"/>
        <c:lblOffset val="100"/>
      </c:catAx>
      <c:valAx>
        <c:axId val="12598822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98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6.721736685051178E-3"/>
          <c:y val="0.13137682021261199"/>
          <c:w val="0.26327816451776925"/>
          <c:h val="0.7737689520383617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/>
              <a:t>Удовлетворенность условиями оказания услуг</a:t>
            </a:r>
          </a:p>
        </c:rich>
      </c:tx>
      <c:layout>
        <c:manualLayout>
          <c:xMode val="edge"/>
          <c:yMode val="edge"/>
          <c:x val="0.19749944338374698"/>
          <c:y val="1.2928351314543566E-2"/>
        </c:manualLayout>
      </c:layout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МАДОУ ДС № 4 "Жемчужинка"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</c:f>
              <c:numCache>
                <c:formatCode>General</c:formatCode>
                <c:ptCount val="1"/>
                <c:pt idx="0">
                  <c:v>95.8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34-4B23-BE74-739AB1CAA2DB}"/>
            </c:ext>
          </c:extLst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МБДОУ "Детский сад № 46 "Северяночка"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96.3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334-4B23-BE74-739AB1CAA2DB}"/>
            </c:ext>
          </c:extLst>
        </c:ser>
        <c:ser>
          <c:idx val="2"/>
          <c:order val="2"/>
          <c:tx>
            <c:strRef>
              <c:f>Лист1!$A$3</c:f>
              <c:strCache>
                <c:ptCount val="1"/>
                <c:pt idx="0">
                  <c:v>МАДОУ ДС № 3 "Умка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97.8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334-4B23-BE74-739AB1CAA2DB}"/>
            </c:ext>
          </c:extLst>
        </c:ser>
        <c:ser>
          <c:idx val="3"/>
          <c:order val="3"/>
          <c:tx>
            <c:strRef>
              <c:f>Лист1!$A$4</c:f>
              <c:strCache>
                <c:ptCount val="1"/>
                <c:pt idx="0">
                  <c:v>МБДОУ № 7 "Пингвиненок"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98.7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34-4B23-BE74-739AB1CAA2DB}"/>
            </c:ext>
          </c:extLst>
        </c:ser>
        <c:ser>
          <c:idx val="4"/>
          <c:order val="4"/>
          <c:tx>
            <c:strRef>
              <c:f>Лист1!$A$5</c:f>
              <c:strCache>
                <c:ptCount val="1"/>
                <c:pt idx="0">
                  <c:v>МБДОУ № 2 "Северяночка"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98.9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334-4B23-BE74-739AB1CAA2DB}"/>
            </c:ext>
          </c:extLst>
        </c:ser>
        <c:ser>
          <c:idx val="5"/>
          <c:order val="5"/>
          <c:tx>
            <c:strRef>
              <c:f>Лист1!$A$6</c:f>
              <c:strCache>
                <c:ptCount val="1"/>
                <c:pt idx="0">
                  <c:v>МБДОУ ДС № 13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99.1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334-4B23-BE74-739AB1CAA2DB}"/>
            </c:ext>
          </c:extLst>
        </c:ser>
        <c:ser>
          <c:idx val="6"/>
          <c:order val="6"/>
          <c:tx>
            <c:strRef>
              <c:f>Лист1!$A$7</c:f>
              <c:strCache>
                <c:ptCount val="1"/>
                <c:pt idx="0">
                  <c:v>МБДОУ № 8 "Якорек"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96000"/>
                    <a:lumMod val="100000"/>
                  </a:schemeClr>
                </a:gs>
                <a:gs pos="78000">
                  <a:schemeClr val="accent1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99.4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334-4B23-BE74-739AB1CAA2DB}"/>
            </c:ext>
          </c:extLst>
        </c:ser>
        <c:ser>
          <c:idx val="7"/>
          <c:order val="7"/>
          <c:tx>
            <c:strRef>
              <c:f>Лист1!$A$8</c:f>
              <c:strCache>
                <c:ptCount val="1"/>
                <c:pt idx="0">
                  <c:v>МБДОУ № 6 "Светлячок"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tint val="96000"/>
                    <a:lumMod val="100000"/>
                  </a:schemeClr>
                </a:gs>
                <a:gs pos="78000">
                  <a:schemeClr val="accent2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99.4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334-4B23-BE74-739AB1CAA2DB}"/>
            </c:ext>
          </c:extLst>
        </c:ser>
        <c:ser>
          <c:idx val="8"/>
          <c:order val="8"/>
          <c:tx>
            <c:strRef>
              <c:f>Лист1!$A$9</c:f>
              <c:strCache>
                <c:ptCount val="1"/>
                <c:pt idx="0">
                  <c:v>МБДОУ ДС №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tint val="96000"/>
                    <a:lumMod val="100000"/>
                  </a:schemeClr>
                </a:gs>
                <a:gs pos="78000">
                  <a:schemeClr val="accent3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99.5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334-4B23-BE74-739AB1CAA2DB}"/>
            </c:ext>
          </c:extLst>
        </c:ser>
        <c:ser>
          <c:idx val="9"/>
          <c:order val="9"/>
          <c:tx>
            <c:strRef>
              <c:f>Лист1!$A$10</c:f>
              <c:strCache>
                <c:ptCount val="1"/>
                <c:pt idx="0">
                  <c:v>МАДОУ № 9 "Березка"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tint val="96000"/>
                    <a:lumMod val="100000"/>
                  </a:schemeClr>
                </a:gs>
                <a:gs pos="78000">
                  <a:schemeClr val="accent4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334-4B23-BE74-739AB1CAA2DB}"/>
            </c:ext>
          </c:extLst>
        </c:ser>
        <c:ser>
          <c:idx val="10"/>
          <c:order val="10"/>
          <c:tx>
            <c:strRef>
              <c:f>Лист1!$A$11</c:f>
              <c:strCache>
                <c:ptCount val="1"/>
                <c:pt idx="0">
                  <c:v>МБДОУ "Детский сад № 1 "Семицветик""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tint val="96000"/>
                    <a:lumMod val="100000"/>
                  </a:schemeClr>
                </a:gs>
                <a:gs pos="78000">
                  <a:schemeClr val="accent5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Лист1!$B$11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334-4B23-BE74-739AB1CAA2DB}"/>
            </c:ext>
          </c:extLst>
        </c:ser>
        <c:dLbls>
          <c:showVal val="1"/>
        </c:dLbls>
        <c:gapWidth val="115"/>
        <c:overlap val="-20"/>
        <c:axId val="126231296"/>
        <c:axId val="126232832"/>
      </c:barChart>
      <c:catAx>
        <c:axId val="12623129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26232832"/>
        <c:crosses val="autoZero"/>
        <c:auto val="1"/>
        <c:lblAlgn val="ctr"/>
        <c:lblOffset val="100"/>
      </c:catAx>
      <c:valAx>
        <c:axId val="12623283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23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6.721736685051178E-3"/>
          <c:y val="0.13137682021261199"/>
          <c:w val="0.26327816451776925"/>
          <c:h val="0.7737689520383617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128" b="1" i="0" u="none" strike="noStrike" baseline="0" dirty="0">
                <a:effectLst/>
              </a:rPr>
              <a:t>Рейтинг ДОО ЗАТО Александровск по итогам НОК- 2020</a:t>
            </a:r>
            <a:endParaRPr lang="ru-RU" dirty="0"/>
          </a:p>
        </c:rich>
      </c:tx>
      <c:layout>
        <c:manualLayout>
          <c:xMode val="edge"/>
          <c:yMode val="edge"/>
          <c:x val="0.19749944338374698"/>
          <c:y val="1.2928351314543566E-2"/>
        </c:manualLayout>
      </c:layout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МАДОУ ДС № 3 "Умка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</c:f>
              <c:numCache>
                <c:formatCode>General</c:formatCode>
                <c:ptCount val="1"/>
                <c:pt idx="0">
                  <c:v>85.9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34-4B23-BE74-739AB1CAA2DB}"/>
            </c:ext>
          </c:extLst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МБДОУ № 2 "Северяночка"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86.3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334-4B23-BE74-739AB1CAA2DB}"/>
            </c:ext>
          </c:extLst>
        </c:ser>
        <c:ser>
          <c:idx val="2"/>
          <c:order val="2"/>
          <c:tx>
            <c:strRef>
              <c:f>Лист1!$A$3</c:f>
              <c:strCache>
                <c:ptCount val="1"/>
                <c:pt idx="0">
                  <c:v>МБДОУ ДС №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86.7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334-4B23-BE74-739AB1CAA2DB}"/>
            </c:ext>
          </c:extLst>
        </c:ser>
        <c:ser>
          <c:idx val="3"/>
          <c:order val="3"/>
          <c:tx>
            <c:strRef>
              <c:f>Лист1!$A$4</c:f>
              <c:strCache>
                <c:ptCount val="1"/>
                <c:pt idx="0">
                  <c:v>МБДОУ ДС № 13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88.1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34-4B23-BE74-739AB1CAA2DB}"/>
            </c:ext>
          </c:extLst>
        </c:ser>
        <c:ser>
          <c:idx val="4"/>
          <c:order val="4"/>
          <c:tx>
            <c:strRef>
              <c:f>Лист1!$A$5</c:f>
              <c:strCache>
                <c:ptCount val="1"/>
                <c:pt idx="0">
                  <c:v>МАДОУ ДС № 4 "Жемчужинка"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88.2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334-4B23-BE74-739AB1CAA2DB}"/>
            </c:ext>
          </c:extLst>
        </c:ser>
        <c:ser>
          <c:idx val="5"/>
          <c:order val="5"/>
          <c:tx>
            <c:strRef>
              <c:f>Лист1!$A$6</c:f>
              <c:strCache>
                <c:ptCount val="1"/>
                <c:pt idx="0">
                  <c:v>МБДОУ "Детский сад № 46 "Северяночка"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88.9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334-4B23-BE74-739AB1CAA2DB}"/>
            </c:ext>
          </c:extLst>
        </c:ser>
        <c:ser>
          <c:idx val="6"/>
          <c:order val="6"/>
          <c:tx>
            <c:strRef>
              <c:f>Лист1!$A$7</c:f>
              <c:strCache>
                <c:ptCount val="1"/>
                <c:pt idx="0">
                  <c:v>МБДОУ № 8 "Якорек"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96000"/>
                    <a:lumMod val="100000"/>
                  </a:schemeClr>
                </a:gs>
                <a:gs pos="78000">
                  <a:schemeClr val="accent1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89.2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334-4B23-BE74-739AB1CAA2DB}"/>
            </c:ext>
          </c:extLst>
        </c:ser>
        <c:ser>
          <c:idx val="7"/>
          <c:order val="7"/>
          <c:tx>
            <c:strRef>
              <c:f>Лист1!$A$8</c:f>
              <c:strCache>
                <c:ptCount val="1"/>
                <c:pt idx="0">
                  <c:v>МБДОУ № 7 "Пингвиненок"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tint val="96000"/>
                    <a:lumMod val="100000"/>
                  </a:schemeClr>
                </a:gs>
                <a:gs pos="78000">
                  <a:schemeClr val="accent2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89.4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334-4B23-BE74-739AB1CAA2DB}"/>
            </c:ext>
          </c:extLst>
        </c:ser>
        <c:ser>
          <c:idx val="8"/>
          <c:order val="8"/>
          <c:tx>
            <c:strRef>
              <c:f>Лист1!$A$9</c:f>
              <c:strCache>
                <c:ptCount val="1"/>
                <c:pt idx="0">
                  <c:v>МБДОУ № 6 "Светлячок"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tint val="96000"/>
                    <a:lumMod val="100000"/>
                  </a:schemeClr>
                </a:gs>
                <a:gs pos="78000">
                  <a:schemeClr val="accent3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89.4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334-4B23-BE74-739AB1CAA2DB}"/>
            </c:ext>
          </c:extLst>
        </c:ser>
        <c:ser>
          <c:idx val="9"/>
          <c:order val="9"/>
          <c:tx>
            <c:strRef>
              <c:f>Лист1!$A$10</c:f>
              <c:strCache>
                <c:ptCount val="1"/>
                <c:pt idx="0">
                  <c:v>МАДОУ № 9 "Березка"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tint val="96000"/>
                    <a:lumMod val="100000"/>
                  </a:schemeClr>
                </a:gs>
                <a:gs pos="78000">
                  <a:schemeClr val="accent4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90.7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334-4B23-BE74-739AB1CAA2DB}"/>
            </c:ext>
          </c:extLst>
        </c:ser>
        <c:ser>
          <c:idx val="10"/>
          <c:order val="10"/>
          <c:tx>
            <c:strRef>
              <c:f>Лист1!$A$11</c:f>
              <c:strCache>
                <c:ptCount val="1"/>
                <c:pt idx="0">
                  <c:v>МБДОУ "Детский сад № 1 "Семицветик""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tint val="96000"/>
                    <a:lumMod val="100000"/>
                  </a:schemeClr>
                </a:gs>
                <a:gs pos="78000">
                  <a:schemeClr val="accent5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Лист1!$B$11</c:f>
              <c:numCache>
                <c:formatCode>General</c:formatCode>
                <c:ptCount val="1"/>
                <c:pt idx="0">
                  <c:v>92.4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334-4B23-BE74-739AB1CAA2DB}"/>
            </c:ext>
          </c:extLst>
        </c:ser>
        <c:dLbls>
          <c:showVal val="1"/>
        </c:dLbls>
        <c:gapWidth val="115"/>
        <c:overlap val="-20"/>
        <c:axId val="126524416"/>
        <c:axId val="126550784"/>
      </c:barChart>
      <c:catAx>
        <c:axId val="12652441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26550784"/>
        <c:crosses val="autoZero"/>
        <c:auto val="1"/>
        <c:lblAlgn val="ctr"/>
        <c:lblOffset val="100"/>
      </c:catAx>
      <c:valAx>
        <c:axId val="12655078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52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6.721736685051178E-3"/>
          <c:y val="0.13137682021261199"/>
          <c:w val="0.26327816451776925"/>
          <c:h val="0.7737689520383617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6">
        <a:lumMod val="75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C9207-EB00-46CE-82BE-C0B4772A73F3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33E49-E7C0-47A4-9D29-7828CEA2E1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208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33E49-E7C0-47A4-9D29-7828CEA2E18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83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350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911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2646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8508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87634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632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9863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203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989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763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28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864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848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780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933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083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C205A-A761-466D-A98D-99631959211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39A0FC-A1BF-4B00-8F6E-0B30FE96F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152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DC0A1FA2-3DC5-4BCF-AF5E-ACAAC23A3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0226"/>
            <a:ext cx="7734300" cy="37064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Итоги независимой оценки качества дошкольных образовательных организаций  ЗАТО Александровск 2020  </a:t>
            </a:r>
          </a:p>
        </p:txBody>
      </p:sp>
    </p:spTree>
    <p:extLst>
      <p:ext uri="{BB962C8B-B14F-4D97-AF65-F5344CB8AC3E}">
        <p14:creationId xmlns:p14="http://schemas.microsoft.com/office/powerpoint/2010/main" xmlns="" val="2171489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3D8F82A0-8145-4547-8D24-5F7063AE64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924759835"/>
              </p:ext>
            </p:extLst>
          </p:nvPr>
        </p:nvGraphicFramePr>
        <p:xfrm>
          <a:off x="333374" y="452438"/>
          <a:ext cx="11002963" cy="589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52585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3D8F82A0-8145-4547-8D24-5F7063AE64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728229284"/>
              </p:ext>
            </p:extLst>
          </p:nvPr>
        </p:nvGraphicFramePr>
        <p:xfrm>
          <a:off x="285750" y="452438"/>
          <a:ext cx="11050588" cy="589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3213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3D8F82A0-8145-4547-8D24-5F7063AE64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999750691"/>
              </p:ext>
            </p:extLst>
          </p:nvPr>
        </p:nvGraphicFramePr>
        <p:xfrm>
          <a:off x="447674" y="452438"/>
          <a:ext cx="10888663" cy="589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7166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3D8F82A0-8145-4547-8D24-5F7063AE64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581240604"/>
              </p:ext>
            </p:extLst>
          </p:nvPr>
        </p:nvGraphicFramePr>
        <p:xfrm>
          <a:off x="514350" y="452438"/>
          <a:ext cx="10821988" cy="589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62499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3D8F82A0-8145-4547-8D24-5F7063AE64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591862558"/>
              </p:ext>
            </p:extLst>
          </p:nvPr>
        </p:nvGraphicFramePr>
        <p:xfrm>
          <a:off x="314324" y="452438"/>
          <a:ext cx="11022013" cy="589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7933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1EFD3E-E5BA-4F63-AB1A-5399A50C7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235"/>
          </a:xfrm>
        </p:spPr>
        <p:txBody>
          <a:bodyPr>
            <a:normAutofit/>
          </a:bodyPr>
          <a:lstStyle/>
          <a:p>
            <a:r>
              <a:rPr lang="ru-RU" sz="3200" dirty="0"/>
              <a:t>Нормативно-правовая база для проведения НОК ДОО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6E038E-3C5A-497F-915D-FAA2534D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9360"/>
            <a:ext cx="10515600" cy="4947603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года № 273-ФЗ «Об образовании в Российской Федерации»;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5 декабря 2017 года № 392-ФЗ «О внесении изменений 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10 июля 2013 года № 582 «О правилах размещения на официальном сайте образовательной организации  в информационно-телекоммуникационной сети «Интернет» и обновлении информации об образовательной организации»;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Минфина России от 07.05.2019 № 66н «О составе информации о результатах независимой оценки качества условий осуществления образовательной деятельности организациями, осуществляющими образовательную деятельность, условий оказания услуг организациями культуры, социального обслуживания, медицинскими организациями, федеральными учреждениями медико-социальной экспертизы, размещаемой на официальном сайте для размещения информации о государственных и муниципальных учреждениях в информационно-телекоммуникационной сети «Интернет», включая единые требования к такой информации, и порядке ее размещения, а также требованиях к качеству, удобству и простоте поиска указанной информации»;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Постановление Правительства РФ от 31 мая 2018 года № 638 «Об утверждении Правил сбора и обобщения информации о качестве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экспертизы»;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Минтруда России от 31 мая 2018 г. № 344н «Об утверждении Единого порядка расчета показателей, характеризующих общие критерии оценки качества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экспертизы».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90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C227EC-42A9-4B4B-8BAD-FA3BAA79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Методы сбора информации, применяемые в рамках НОК: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FD93E6C-9DBE-4433-8205-F1B708CBC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Опрос получателей услуг с помощью метода анкетирования/ интервьюирования в организациях. </a:t>
            </a:r>
          </a:p>
          <a:p>
            <a:r>
              <a:rPr lang="ru-RU" dirty="0"/>
              <a:t>Онлайн-опрос потребителей услуг организаций с использованием специализированной Интернет–платформы для опроса. </a:t>
            </a:r>
          </a:p>
          <a:p>
            <a:r>
              <a:rPr lang="ru-RU" dirty="0"/>
              <a:t>Анализ сайтов организаций. </a:t>
            </a:r>
          </a:p>
          <a:p>
            <a:r>
              <a:rPr lang="ru-RU" dirty="0"/>
              <a:t> Наблюдение за качеством условий оказания услуг при посещении организаций.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331354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7C29F9-E5B2-4524-A80B-53D8FB47B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7675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Общие критерии оценки качества условий оказания услуг организациями в сфере культуры, охраны здоровья, образования, социального обслуживания, установленные Федеральным законом № 392-ФЗ: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3DD91F-3DAE-4F95-9990-2CA35F489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4561"/>
            <a:ext cx="10515600" cy="3982402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Критерий «Открытость и доступность информации об организации»</a:t>
            </a:r>
          </a:p>
          <a:p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Критерий «Комфортность условий предоставления услуг, в том числе время ожидания предоставления услуг»</a:t>
            </a:r>
          </a:p>
          <a:p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Критерий «Доступность услуг для инвалидов»</a:t>
            </a:r>
          </a:p>
          <a:p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Критерий «Доброжелательность, вежливость работников организации»</a:t>
            </a:r>
          </a:p>
          <a:p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Критерий «Удовлетворенность условиями оказания услуг»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491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6A7292-3C19-40A8-B02B-1C36E71E5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2C5230"/>
                </a:solidFill>
                <a:latin typeface="Arial Narrow" pitchFamily="34" charset="0"/>
              </a:rPr>
              <a:t>Открытость и доступность информации. </a:t>
            </a:r>
            <a:br>
              <a:rPr lang="ru-RU" sz="2000" dirty="0">
                <a:solidFill>
                  <a:srgbClr val="2C5230"/>
                </a:solidFill>
                <a:latin typeface="Arial Narrow" pitchFamily="34" charset="0"/>
              </a:rPr>
            </a:br>
            <a:r>
              <a:rPr lang="ru-RU" sz="2000" dirty="0">
                <a:solidFill>
                  <a:srgbClr val="2C5230"/>
                </a:solidFill>
                <a:latin typeface="Arial Narrow" pitchFamily="34" charset="0"/>
              </a:rPr>
              <a:t>Комфортность условий предоставления услуг.  </a:t>
            </a:r>
            <a:endParaRPr lang="ru-RU" dirty="0"/>
          </a:p>
        </p:txBody>
      </p:sp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xmlns="" id="{4F39A89F-8E49-4D04-819C-990E3A5E5C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7401782"/>
              </p:ext>
            </p:extLst>
          </p:nvPr>
        </p:nvGraphicFramePr>
        <p:xfrm>
          <a:off x="342900" y="1117601"/>
          <a:ext cx="11010899" cy="545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234">
                  <a:extLst>
                    <a:ext uri="{9D8B030D-6E8A-4147-A177-3AD203B41FA5}">
                      <a16:colId xmlns:a16="http://schemas.microsoft.com/office/drawing/2014/main" xmlns="" val="4069148815"/>
                    </a:ext>
                  </a:extLst>
                </a:gridCol>
                <a:gridCol w="1954834">
                  <a:extLst>
                    <a:ext uri="{9D8B030D-6E8A-4147-A177-3AD203B41FA5}">
                      <a16:colId xmlns:a16="http://schemas.microsoft.com/office/drawing/2014/main" xmlns="" val="2663560877"/>
                    </a:ext>
                  </a:extLst>
                </a:gridCol>
                <a:gridCol w="5635107">
                  <a:extLst>
                    <a:ext uri="{9D8B030D-6E8A-4147-A177-3AD203B41FA5}">
                      <a16:colId xmlns:a16="http://schemas.microsoft.com/office/drawing/2014/main" xmlns="" val="1308372698"/>
                    </a:ext>
                  </a:extLst>
                </a:gridCol>
                <a:gridCol w="2752724">
                  <a:extLst>
                    <a:ext uri="{9D8B030D-6E8A-4147-A177-3AD203B41FA5}">
                      <a16:colId xmlns:a16="http://schemas.microsoft.com/office/drawing/2014/main" xmlns="" val="3382944709"/>
                    </a:ext>
                  </a:extLst>
                </a:gridCol>
              </a:tblGrid>
              <a:tr h="423668">
                <a:tc>
                  <a:txBody>
                    <a:bodyPr/>
                    <a:lstStyle/>
                    <a:p>
                      <a:r>
                        <a:rPr lang="ru-RU" dirty="0"/>
                        <a:t>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00" marR="3350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00" marR="3350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Источники информации и способы ее сбора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00" marR="33500" marT="0" marB="0"/>
                </a:tc>
                <a:extLst>
                  <a:ext uri="{0D108BD9-81ED-4DB2-BD59-A6C34878D82A}">
                    <a16:rowId xmlns:a16="http://schemas.microsoft.com/office/drawing/2014/main" xmlns="" val="740302798"/>
                  </a:ext>
                </a:extLst>
              </a:tr>
              <a:tr h="1154306">
                <a:tc rowSpan="3"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dirty="0"/>
                        <a:t>Открытость и доступность информации об организации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Соответствие информации о деятельности организации, размещенной на информационных стендах в помещении организации, на официальном сайте организации в информационно- телекоммуникационной сети «Интернет», ее содержанию и порядку (форме), установленным нормативными правовыми актами ее содержанию и порядку (форме), установленным нормативными правовыми актами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Анализ информационных стендов в помещении организации и официальных сайтов организации.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0170714"/>
                  </a:ext>
                </a:extLst>
              </a:tr>
              <a:tr h="4629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Наличие на официальном сайте организации информации о дистанционных способах взаимодействия с получателями услуг и их функционирование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Анализ сайтов организаций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0224038"/>
                  </a:ext>
                </a:extLst>
              </a:tr>
              <a:tr h="131411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Удовлетворенность качеством, полнотой и доступностью информации о деятельности организации, размещенной на информационных стендах в помещении организации, на официальном сайте организации в сети «Интернет»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Опрос получателей услуг с помощью метода анкетирования / интервьюирования в организациях, онлайн-опрос потребителей услуг организаций с использованием специализированной Интернет– платформы для опроса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7181029"/>
                  </a:ext>
                </a:extLst>
              </a:tr>
              <a:tr h="423668">
                <a:tc rowSpan="2"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dirty="0"/>
                        <a:t>Комфортность условий предоставления услуг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Наличие комфортных условий для предоставления услуг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Наблюдение за качеством условий оказания услуг при посещении организаций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9243937"/>
                  </a:ext>
                </a:extLst>
              </a:tr>
              <a:tr h="12710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Удовлетворенность комфортностью условий, в которых осуществляется образовательная деятельность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Опрос получателей услуг с помощью метода анкетирования / интервьюирования в организациях, онлайн-опрос потребителей услуг организаций с использованием специализированно й Интернет– платформы для опроса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8388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3342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AA46E9-7822-4808-AEF6-9BC63B25C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723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Доступность услуг для инвалидов. </a:t>
            </a:r>
            <a:br>
              <a:rPr lang="ru-RU" sz="2800" dirty="0"/>
            </a:br>
            <a:r>
              <a:rPr lang="ru-RU" sz="2800" dirty="0"/>
              <a:t>Доброжелательность, вежливость работников организации. 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F5675F29-649E-4E16-8108-6C07A1D063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57443072"/>
              </p:ext>
            </p:extLst>
          </p:nvPr>
        </p:nvGraphicFramePr>
        <p:xfrm>
          <a:off x="485775" y="1000126"/>
          <a:ext cx="11430000" cy="5299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494">
                  <a:extLst>
                    <a:ext uri="{9D8B030D-6E8A-4147-A177-3AD203B41FA5}">
                      <a16:colId xmlns:a16="http://schemas.microsoft.com/office/drawing/2014/main" xmlns="" val="2854022614"/>
                    </a:ext>
                  </a:extLst>
                </a:gridCol>
                <a:gridCol w="2101712">
                  <a:extLst>
                    <a:ext uri="{9D8B030D-6E8A-4147-A177-3AD203B41FA5}">
                      <a16:colId xmlns:a16="http://schemas.microsoft.com/office/drawing/2014/main" xmlns="" val="978868919"/>
                    </a:ext>
                  </a:extLst>
                </a:gridCol>
                <a:gridCol w="5456169">
                  <a:extLst>
                    <a:ext uri="{9D8B030D-6E8A-4147-A177-3AD203B41FA5}">
                      <a16:colId xmlns:a16="http://schemas.microsoft.com/office/drawing/2014/main" xmlns="" val="2047999589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xmlns="" val="2040085548"/>
                    </a:ext>
                  </a:extLst>
                </a:gridCol>
              </a:tblGrid>
              <a:tr h="423552">
                <a:tc>
                  <a:txBody>
                    <a:bodyPr/>
                    <a:lstStyle/>
                    <a:p>
                      <a:r>
                        <a:rPr lang="ru-RU" sz="1000" dirty="0"/>
                        <a:t>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00" marR="3350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00" marR="3350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Источники информации и способы ее сбора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00" marR="33500" marT="0" marB="0"/>
                </a:tc>
                <a:extLst>
                  <a:ext uri="{0D108BD9-81ED-4DB2-BD59-A6C34878D82A}">
                    <a16:rowId xmlns:a16="http://schemas.microsoft.com/office/drawing/2014/main" xmlns="" val="17766613"/>
                  </a:ext>
                </a:extLst>
              </a:tr>
              <a:tr h="462272">
                <a:tc rowSpan="3">
                  <a:txBody>
                    <a:bodyPr/>
                    <a:lstStyle/>
                    <a:p>
                      <a:r>
                        <a:rPr lang="ru-RU" sz="1800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dirty="0"/>
                        <a:t>Доступность услуг для инвалидов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Наличие на территории, прилегающей к зданиям организации, и помещений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Наблюдение за качеством условий оказания услуг при посещении организаций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132830"/>
                  </a:ext>
                </a:extLst>
              </a:tr>
              <a:tr h="731062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Наличие в образовательной организации условий доступности, позволяющих инвалидам получать образовательные услуги наравне с другими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Наблюдение за качеством условий оказания услуг при посещении организаций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4216509"/>
                  </a:ext>
                </a:extLst>
              </a:tr>
              <a:tr h="101944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Удовлетворенность доступностью образовательных услуг для инвалидов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Опрос получателей услуг с помощью метода анкетирования / интервьюирования в организациях, онлайн-опрос потребителей услуг организаций с использованием специализированно й Интернет– платформы для опроса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5793743"/>
                  </a:ext>
                </a:extLst>
              </a:tr>
              <a:tr h="729238">
                <a:tc rowSpan="3"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dirty="0"/>
                        <a:t>Доброжелательность, вежливость работников организации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Удовлетворенность доброжелательностью, вежливостью работников организации, обеспечивающих первичный контакт и информирование получателя образовательной услуги при непосредственном обращении в организацию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dirty="0"/>
                        <a:t>Опрос получателей услуг с помощью метода анкетирования / интервьюирования в организациях, онлайн-опрос потребителей услуг организаций с использованием специализированно й Интернет– платформы для опроса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0354552"/>
                  </a:ext>
                </a:extLst>
              </a:tr>
              <a:tr h="6853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Удовлетворенность доброжелательностью, вежливостью работников образовательной организации, обеспечивающих непосредственное оказание услуги при обращении в организацию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6688002"/>
                  </a:ext>
                </a:extLst>
              </a:tr>
              <a:tr h="10770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Удовлетворенность доброжелательностью, вежливостью работников образовательной организации при использовании дистанционных форм взаимодействия (по телефону, по электронной почте, с помощью электронных сервисов (подачи электронного обращения (жалобы, предложения), получения консультации по оказываемым услугам и пр.)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9988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0450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1F014F-5DBA-41BD-BDD2-C768F721D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10656887" cy="53181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Удовлетворенность условиями оказания услуг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631AB228-39CC-4D12-AE64-1766CE00F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8111005"/>
              </p:ext>
            </p:extLst>
          </p:nvPr>
        </p:nvGraphicFramePr>
        <p:xfrm>
          <a:off x="933450" y="1104901"/>
          <a:ext cx="10421938" cy="283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093">
                  <a:extLst>
                    <a:ext uri="{9D8B030D-6E8A-4147-A177-3AD203B41FA5}">
                      <a16:colId xmlns:a16="http://schemas.microsoft.com/office/drawing/2014/main" xmlns="" val="38787916"/>
                    </a:ext>
                  </a:extLst>
                </a:gridCol>
                <a:gridCol w="2369481">
                  <a:extLst>
                    <a:ext uri="{9D8B030D-6E8A-4147-A177-3AD203B41FA5}">
                      <a16:colId xmlns:a16="http://schemas.microsoft.com/office/drawing/2014/main" xmlns="" val="3346266646"/>
                    </a:ext>
                  </a:extLst>
                </a:gridCol>
                <a:gridCol w="4672879">
                  <a:extLst>
                    <a:ext uri="{9D8B030D-6E8A-4147-A177-3AD203B41FA5}">
                      <a16:colId xmlns:a16="http://schemas.microsoft.com/office/drawing/2014/main" xmlns="" val="1681014598"/>
                    </a:ext>
                  </a:extLst>
                </a:gridCol>
                <a:gridCol w="2605485">
                  <a:extLst>
                    <a:ext uri="{9D8B030D-6E8A-4147-A177-3AD203B41FA5}">
                      <a16:colId xmlns:a16="http://schemas.microsoft.com/office/drawing/2014/main" xmlns="" val="756451328"/>
                    </a:ext>
                  </a:extLst>
                </a:gridCol>
              </a:tblGrid>
              <a:tr h="459020">
                <a:tc>
                  <a:txBody>
                    <a:bodyPr/>
                    <a:lstStyle/>
                    <a:p>
                      <a:r>
                        <a:rPr lang="ru-RU" sz="1000" dirty="0"/>
                        <a:t>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00" marR="3350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00" marR="3350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Источники информации и способы ее сбора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00" marR="33500" marT="0" marB="0"/>
                </a:tc>
                <a:extLst>
                  <a:ext uri="{0D108BD9-81ED-4DB2-BD59-A6C34878D82A}">
                    <a16:rowId xmlns:a16="http://schemas.microsoft.com/office/drawing/2014/main" xmlns="" val="2786018250"/>
                  </a:ext>
                </a:extLst>
              </a:tr>
              <a:tr h="738444">
                <a:tc rowSpan="3"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dirty="0"/>
                        <a:t>Удовлетворенность условиями оказания услуг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Готовность получателей услуг рекомендовать организацию социальной сферы родственникам и знакомым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dirty="0"/>
                        <a:t>Опрос получателей услуг с помощью метода анкетирования / интервьюирования в организациях, онлайн-опрос потребителей услуг организаций с использованием специализированно й Интернет– платформы для опроса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3072509"/>
                  </a:ext>
                </a:extLst>
              </a:tr>
              <a:tr h="57434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Удовлетворенность получателей образовательных услуг удобством графика работы организации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220570"/>
                  </a:ext>
                </a:extLst>
              </a:tr>
              <a:tr h="10666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Удовлетворенность получателей образовательных услуг в целом условиями оказания услуг в образовательной организации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7830441"/>
                  </a:ext>
                </a:extLst>
              </a:tr>
            </a:tbl>
          </a:graphicData>
        </a:graphic>
      </p:graphicFrame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2092446-4706-45D5-9D45-D99FF80CD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3450" y="4238625"/>
            <a:ext cx="10421938" cy="242887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Шкала оценки общих критериев оценки качества условий оказания услуг в сфере образования: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ru-RU" sz="2400" dirty="0"/>
              <a:t>менее 70 баллов – неудовлетворительная оценка («худшие»)</a:t>
            </a:r>
          </a:p>
          <a:p>
            <a:r>
              <a:rPr lang="ru-RU" sz="2400" dirty="0"/>
              <a:t> - 70-89 баллов – удовлетворительная оценка («средние»)</a:t>
            </a:r>
          </a:p>
          <a:p>
            <a:r>
              <a:rPr lang="ru-RU" sz="2400" dirty="0"/>
              <a:t> - 90 баллов и более – высокая оценка («лучшие») </a:t>
            </a:r>
          </a:p>
        </p:txBody>
      </p:sp>
    </p:spTree>
    <p:extLst>
      <p:ext uri="{BB962C8B-B14F-4D97-AF65-F5344CB8AC3E}">
        <p14:creationId xmlns:p14="http://schemas.microsoft.com/office/powerpoint/2010/main" xmlns="" val="2159913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C87082-CD2E-47AD-82AC-5D98A8B70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879"/>
            <a:ext cx="10515600" cy="581121"/>
          </a:xfrm>
        </p:spPr>
        <p:txBody>
          <a:bodyPr>
            <a:noAutofit/>
          </a:bodyPr>
          <a:lstStyle/>
          <a:p>
            <a:r>
              <a:rPr lang="ru-RU" sz="2000" dirty="0"/>
              <a:t>Перечень ДОО ЗАТО Александровск , подлежащих независимой оценке качества условий оказания услуг в 2020 году, и фактический объем выборки по каждой из них: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C8C7C3A7-A872-4779-AEAF-1EE62E7532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9042825"/>
              </p:ext>
            </p:extLst>
          </p:nvPr>
        </p:nvGraphicFramePr>
        <p:xfrm>
          <a:off x="914400" y="895350"/>
          <a:ext cx="10439400" cy="5781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535">
                  <a:extLst>
                    <a:ext uri="{9D8B030D-6E8A-4147-A177-3AD203B41FA5}">
                      <a16:colId xmlns:a16="http://schemas.microsoft.com/office/drawing/2014/main" xmlns="" val="139362066"/>
                    </a:ext>
                  </a:extLst>
                </a:gridCol>
                <a:gridCol w="4690165">
                  <a:extLst>
                    <a:ext uri="{9D8B030D-6E8A-4147-A177-3AD203B41FA5}">
                      <a16:colId xmlns:a16="http://schemas.microsoft.com/office/drawing/2014/main" xmlns="" val="4280692641"/>
                    </a:ext>
                  </a:extLst>
                </a:gridCol>
                <a:gridCol w="832126">
                  <a:extLst>
                    <a:ext uri="{9D8B030D-6E8A-4147-A177-3AD203B41FA5}">
                      <a16:colId xmlns:a16="http://schemas.microsoft.com/office/drawing/2014/main" xmlns="" val="3095660728"/>
                    </a:ext>
                  </a:extLst>
                </a:gridCol>
                <a:gridCol w="879406">
                  <a:extLst>
                    <a:ext uri="{9D8B030D-6E8A-4147-A177-3AD203B41FA5}">
                      <a16:colId xmlns:a16="http://schemas.microsoft.com/office/drawing/2014/main" xmlns="" val="2674420118"/>
                    </a:ext>
                  </a:extLst>
                </a:gridCol>
                <a:gridCol w="955054">
                  <a:extLst>
                    <a:ext uri="{9D8B030D-6E8A-4147-A177-3AD203B41FA5}">
                      <a16:colId xmlns:a16="http://schemas.microsoft.com/office/drawing/2014/main" xmlns="" val="871366800"/>
                    </a:ext>
                  </a:extLst>
                </a:gridCol>
                <a:gridCol w="945598">
                  <a:extLst>
                    <a:ext uri="{9D8B030D-6E8A-4147-A177-3AD203B41FA5}">
                      <a16:colId xmlns:a16="http://schemas.microsoft.com/office/drawing/2014/main" xmlns="" val="715165746"/>
                    </a:ext>
                  </a:extLst>
                </a:gridCol>
                <a:gridCol w="728110">
                  <a:extLst>
                    <a:ext uri="{9D8B030D-6E8A-4147-A177-3AD203B41FA5}">
                      <a16:colId xmlns:a16="http://schemas.microsoft.com/office/drawing/2014/main" xmlns="" val="1062984607"/>
                    </a:ext>
                  </a:extLst>
                </a:gridCol>
                <a:gridCol w="879406">
                  <a:extLst>
                    <a:ext uri="{9D8B030D-6E8A-4147-A177-3AD203B41FA5}">
                      <a16:colId xmlns:a16="http://schemas.microsoft.com/office/drawing/2014/main" xmlns="" val="1047933962"/>
                    </a:ext>
                  </a:extLst>
                </a:gridCol>
              </a:tblGrid>
              <a:tr h="513451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№ п/п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Наименование образовательной организации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Количество анкет, заполненных на бумажном носителе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Количество анкет, заполненных онлайн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Всего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637384"/>
                  </a:ext>
                </a:extLst>
              </a:tr>
              <a:tr h="2282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Факт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План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Факт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План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Факт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План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6569926"/>
                  </a:ext>
                </a:extLst>
              </a:tr>
              <a:tr h="370826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Муниципальное бюджетное дошкольное образовательное учреждение "Детский сад № 1 «Сказка»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8364896"/>
                  </a:ext>
                </a:extLst>
              </a:tr>
              <a:tr h="427876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Муниципальное автономное дошкольное образовательное учреждение "Детский сад № 3 «Умка»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2616385"/>
                  </a:ext>
                </a:extLst>
              </a:tr>
              <a:tr h="370826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Муниципальное автономное дошкольное образовательное учреждение «Детский сад № 4 «Жемчужинка»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319437"/>
                  </a:ext>
                </a:extLst>
              </a:tr>
              <a:tr h="370826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Муниципальное бюджетное дошкольное образовательное учреждение «Детский сад № 13 "Ромашка"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5920608"/>
                  </a:ext>
                </a:extLst>
              </a:tr>
              <a:tr h="370826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муниципальное бюджетное дошкольное образовательное учреждение "Детский сад № 2 "Северяночка"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63219"/>
                  </a:ext>
                </a:extLst>
              </a:tr>
              <a:tr h="370826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Муниципальное бюджетное дошкольное образовательное учреждение "Детский сад № 7 "Пингвиненок"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9595580"/>
                  </a:ext>
                </a:extLst>
              </a:tr>
              <a:tr h="487780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Муниципальное бюджетное дошкольное образовательное учреждение "Детский сад № 8 "Якорек"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789197"/>
                  </a:ext>
                </a:extLst>
              </a:tr>
              <a:tr h="383037"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муниципальное автономное дошкольное образовательное учреждение «Детский сад № 9 «Березка»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5919266"/>
                  </a:ext>
                </a:extLst>
              </a:tr>
              <a:tr h="370826"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Муниципальное бюджетное дошкольное образовательное учреждение "Детский сад № 1 "Семицветик"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6522063"/>
                  </a:ext>
                </a:extLst>
              </a:tr>
              <a:tr h="542636">
                <a:tc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муниципальное бюджетное дошкольное образовательное учреждение «Детский сад № 6 «Светлячок»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8419173"/>
                  </a:ext>
                </a:extLst>
              </a:tr>
              <a:tr h="757319"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Муниципальное бюджетное дошкольное образовательное учреждение «Детский сад № 46 «Северяночка»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035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5652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3D8F82A0-8145-4547-8D24-5F7063AE64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420907777"/>
              </p:ext>
            </p:extLst>
          </p:nvPr>
        </p:nvGraphicFramePr>
        <p:xfrm>
          <a:off x="295274" y="452438"/>
          <a:ext cx="11041063" cy="589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3104091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425</TotalTime>
  <Words>1226</Words>
  <Application>Microsoft Office PowerPoint</Application>
  <PresentationFormat>Произвольный</PresentationFormat>
  <Paragraphs>179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Итоги независимой оценки качества дошкольных образовательных организаций  ЗАТО Александровск 2020  </vt:lpstr>
      <vt:lpstr>Нормативно-правовая база для проведения НОК ДОО</vt:lpstr>
      <vt:lpstr>Методы сбора информации, применяемые в рамках НОК:</vt:lpstr>
      <vt:lpstr>Общие критерии оценки качества условий оказания услуг организациями в сфере культуры, охраны здоровья, образования, социального обслуживания, установленные Федеральным законом № 392-ФЗ:</vt:lpstr>
      <vt:lpstr>Открытость и доступность информации.  Комфортность условий предоставления услуг.  </vt:lpstr>
      <vt:lpstr>Доступность услуг для инвалидов.  Доброжелательность, вежливость работников организации. </vt:lpstr>
      <vt:lpstr>Удовлетворенность условиями оказания услуг</vt:lpstr>
      <vt:lpstr>Перечень ДОО ЗАТО Александровск , подлежащих независимой оценке качества условий оказания услуг в 2020 году, и фактический объем выборки по каждой из них: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независимой оценки качества дошкольных образовательных организаций  ЗАТО Александровск 2020  </dc:title>
  <dc:creator>Анастасия</dc:creator>
  <cp:lastModifiedBy>PilynjakAA</cp:lastModifiedBy>
  <cp:revision>52</cp:revision>
  <dcterms:created xsi:type="dcterms:W3CDTF">2021-02-14T09:29:00Z</dcterms:created>
  <dcterms:modified xsi:type="dcterms:W3CDTF">2021-02-15T08:05:44Z</dcterms:modified>
</cp:coreProperties>
</file>