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599" r:id="rId4"/>
    <p:sldId id="609" r:id="rId5"/>
    <p:sldId id="280" r:id="rId6"/>
    <p:sldId id="610" r:id="rId7"/>
    <p:sldId id="611" r:id="rId8"/>
    <p:sldId id="282" r:id="rId9"/>
    <p:sldId id="585" r:id="rId10"/>
    <p:sldId id="283" r:id="rId11"/>
    <p:sldId id="587" r:id="rId12"/>
    <p:sldId id="590" r:id="rId13"/>
    <p:sldId id="307" r:id="rId14"/>
    <p:sldId id="612" r:id="rId15"/>
    <p:sldId id="349" r:id="rId16"/>
    <p:sldId id="577" r:id="rId17"/>
    <p:sldId id="613" r:id="rId18"/>
    <p:sldId id="355" r:id="rId19"/>
    <p:sldId id="568" r:id="rId20"/>
    <p:sldId id="43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100" d="100"/>
          <a:sy n="100" d="100"/>
        </p:scale>
        <p:origin x="-10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7202-E9AB-4C13-94A4-5C509423011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AD4E-4829-4E68-B3C3-C01CDFBA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0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7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2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3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4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9C1-092E-4391-A6C2-B3F942A3D08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A4F3-D687-46D7-91D2-F5E337CE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ublication/341276687_The_SchoolWeavers_Tool_supporting_school_leaders_to_weave_learning_ecosystem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hyperlink" Target="http://www.edu2035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unesco.org/covid19/educationrespon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3D59BE-5828-4AAE-8F79-9216D6DE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71" y="2225017"/>
            <a:ext cx="5325035" cy="2387600"/>
          </a:xfrm>
        </p:spPr>
        <p:txBody>
          <a:bodyPr>
            <a:noAutofit/>
          </a:bodyPr>
          <a:lstStyle/>
          <a:p>
            <a:pPr algn="l"/>
            <a:r>
              <a:rPr lang="ru-RU" sz="4400" b="1" dirty="0"/>
              <a:t>Трансформация педагогов и руководителей: новые роли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7AF69D7-E857-465F-A152-FD7EB7189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72" y="5001885"/>
            <a:ext cx="4491318" cy="19502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Павел Лукша, </a:t>
            </a:r>
            <a:r>
              <a:rPr lang="es-ES" dirty="0"/>
              <a:t/>
            </a:r>
            <a:br>
              <a:rPr lang="es-ES" dirty="0"/>
            </a:br>
            <a:r>
              <a:rPr lang="ru-RU" dirty="0"/>
              <a:t>основатель </a:t>
            </a:r>
            <a:r>
              <a:rPr lang="es-ES" dirty="0"/>
              <a:t>Global Education Futures</a:t>
            </a:r>
            <a:r>
              <a:rPr lang="ru-RU" dirty="0"/>
              <a:t>, профессор Московской школы управления СКОЛКОВО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Хабаровск, 12 августа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D7B1FF-66AA-40CB-90FB-29C2C73C8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48" b="11802"/>
          <a:stretch/>
        </p:blipFill>
        <p:spPr>
          <a:xfrm rot="16200000">
            <a:off x="4256846" y="1989406"/>
            <a:ext cx="6863689" cy="2884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0B048D-B151-4F64-BF93-2E91B5F2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1" y="34896"/>
            <a:ext cx="2383168" cy="12157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21C87D-7195-4A03-B636-39DE1CA077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951" y="225221"/>
            <a:ext cx="1232347" cy="8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0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17268F6-DD4B-49CB-835D-26139962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208B6B-BF99-4CB2-BE3D-80E5979649E9}"/>
              </a:ext>
            </a:extLst>
          </p:cNvPr>
          <p:cNvSpPr txBox="1"/>
          <p:nvPr/>
        </p:nvSpPr>
        <p:spPr>
          <a:xfrm>
            <a:off x="1087166" y="91277"/>
            <a:ext cx="57706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Ученическая самостоятельность </a:t>
            </a:r>
            <a:r>
              <a:rPr lang="en-US" sz="2800" b="1" dirty="0"/>
              <a:t>&lt;-&gt;</a:t>
            </a:r>
            <a:br>
              <a:rPr lang="en-US" sz="2800" b="1" dirty="0"/>
            </a:br>
            <a:r>
              <a:rPr lang="ru-RU" sz="2800" b="1" dirty="0"/>
              <a:t>учительская самостоятельность, </a:t>
            </a:r>
            <a:br>
              <a:rPr lang="ru-RU" sz="2800" b="1" dirty="0"/>
            </a:br>
            <a:r>
              <a:rPr lang="ru-RU" sz="2800" b="1" dirty="0"/>
              <a:t>учитель как ролевая модель </a:t>
            </a:r>
            <a:br>
              <a:rPr lang="ru-RU" sz="2800" b="1" dirty="0"/>
            </a:br>
            <a:r>
              <a:rPr lang="ru-RU" sz="2800" b="1" dirty="0"/>
              <a:t>«самоуправляемого учащегося»</a:t>
            </a:r>
          </a:p>
        </p:txBody>
      </p:sp>
      <p:pic>
        <p:nvPicPr>
          <p:cNvPr id="4" name="Picture 2" descr="http://www.kellogg.northwestern.edu/~/media/Images/News_Images/2014/01142014_Collaboration_Board_390x219.ashx?h=219&amp;w=390">
            <a:extLst>
              <a:ext uri="{FF2B5EF4-FFF2-40B4-BE49-F238E27FC236}">
                <a16:creationId xmlns="" xmlns:a16="http://schemas.microsoft.com/office/drawing/2014/main" id="{4305A8F5-ED9C-4F1F-ABF7-DDD91362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945" y="2295484"/>
            <a:ext cx="6594562" cy="37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5F445DC0-1A37-4BC2-9C63-5A5714A0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3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A3F7E8A-66A2-46EC-B42D-BA802C9041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63" y="910949"/>
            <a:ext cx="6928873" cy="582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AD695E-1408-45EB-85DA-739695436CF7}"/>
              </a:ext>
            </a:extLst>
          </p:cNvPr>
          <p:cNvSpPr txBox="1"/>
          <p:nvPr/>
        </p:nvSpPr>
        <p:spPr>
          <a:xfrm>
            <a:off x="1087166" y="145065"/>
            <a:ext cx="882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Метапознание</a:t>
            </a:r>
            <a:r>
              <a:rPr lang="ru-RU" sz="2800" b="1" dirty="0"/>
              <a:t>: умение «учиться </a:t>
            </a:r>
            <a:r>
              <a:rPr lang="ru-RU" sz="2800" b="1" dirty="0" err="1"/>
              <a:t>учиться</a:t>
            </a:r>
            <a:r>
              <a:rPr lang="ru-RU" sz="2800" b="1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E1124D-70D2-42CA-AD4B-11CA26337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5" name="Shape 852">
            <a:extLst>
              <a:ext uri="{FF2B5EF4-FFF2-40B4-BE49-F238E27FC236}">
                <a16:creationId xmlns="" xmlns:a16="http://schemas.microsoft.com/office/drawing/2014/main" id="{3E4FC0DE-2C2B-4BD9-9C62-BAE48B7C5F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80250" y="64960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0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EF4B73-FC56-4EF0-91DE-511F3F89E406}"/>
              </a:ext>
            </a:extLst>
          </p:cNvPr>
          <p:cNvSpPr txBox="1">
            <a:spLocks/>
          </p:cNvSpPr>
          <p:nvPr/>
        </p:nvSpPr>
        <p:spPr>
          <a:xfrm>
            <a:off x="959297" y="183758"/>
            <a:ext cx="8229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/>
            </a:lvl1pPr>
          </a:lstStyle>
          <a:p>
            <a:r>
              <a:rPr lang="ru-RU" dirty="0"/>
              <a:t>4 уровня саморазвития учителя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918015-077D-45A2-A601-8C906C4A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7" y="-18548"/>
            <a:ext cx="884099" cy="9361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F88CCE-2778-4BD6-A87E-C1949F6CF2EE}"/>
              </a:ext>
            </a:extLst>
          </p:cNvPr>
          <p:cNvSpPr/>
          <p:nvPr/>
        </p:nvSpPr>
        <p:spPr>
          <a:xfrm>
            <a:off x="2021613" y="5163668"/>
            <a:ext cx="5293585" cy="874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 как ролевая модель «самоуправляемого учащегося»: любопытство и умение учиться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BBCD5BC-FF87-4160-B614-7881B2DCF33C}"/>
              </a:ext>
            </a:extLst>
          </p:cNvPr>
          <p:cNvSpPr/>
          <p:nvPr/>
        </p:nvSpPr>
        <p:spPr>
          <a:xfrm>
            <a:off x="2021613" y="3917574"/>
            <a:ext cx="5293585" cy="874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развитие: </a:t>
            </a:r>
            <a:br>
              <a:rPr lang="ru-RU" dirty="0"/>
            </a:br>
            <a:r>
              <a:rPr lang="ru-RU" dirty="0"/>
              <a:t>лучшие методы, практики, подходы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EEE6A0C-F9A6-4EC4-BD6D-B96516EEBBE4}"/>
              </a:ext>
            </a:extLst>
          </p:cNvPr>
          <p:cNvSpPr/>
          <p:nvPr/>
        </p:nvSpPr>
        <p:spPr>
          <a:xfrm>
            <a:off x="2021613" y="2716304"/>
            <a:ext cx="5293585" cy="874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Лидер изменений: культивация сообщества практики, развитие в среде единомышленников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CB08EC5-DCF4-4EEE-A970-B39453FFCA1D}"/>
              </a:ext>
            </a:extLst>
          </p:cNvPr>
          <p:cNvSpPr/>
          <p:nvPr/>
        </p:nvSpPr>
        <p:spPr>
          <a:xfrm>
            <a:off x="2021612" y="1317813"/>
            <a:ext cx="5293585" cy="1008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Организатор экосистемы: формирование среды (совместного) обучения вокруг школы в парадигме образования будущего</a:t>
            </a:r>
          </a:p>
        </p:txBody>
      </p:sp>
      <p:sp>
        <p:nvSpPr>
          <p:cNvPr id="8" name="Стрелка: вверх 7">
            <a:extLst>
              <a:ext uri="{FF2B5EF4-FFF2-40B4-BE49-F238E27FC236}">
                <a16:creationId xmlns="" xmlns:a16="http://schemas.microsoft.com/office/drawing/2014/main" id="{E68D01BF-C877-46CB-A003-234624D9194B}"/>
              </a:ext>
            </a:extLst>
          </p:cNvPr>
          <p:cNvSpPr/>
          <p:nvPr/>
        </p:nvSpPr>
        <p:spPr>
          <a:xfrm>
            <a:off x="1183339" y="1882588"/>
            <a:ext cx="443753" cy="383241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верх 8">
            <a:extLst>
              <a:ext uri="{FF2B5EF4-FFF2-40B4-BE49-F238E27FC236}">
                <a16:creationId xmlns="" xmlns:a16="http://schemas.microsoft.com/office/drawing/2014/main" id="{D719C37A-8B12-4711-85E3-F233EE531DE3}"/>
              </a:ext>
            </a:extLst>
          </p:cNvPr>
          <p:cNvSpPr/>
          <p:nvPr/>
        </p:nvSpPr>
        <p:spPr>
          <a:xfrm flipV="1">
            <a:off x="7720777" y="1882588"/>
            <a:ext cx="443753" cy="383241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4EBEF2-BD3D-468C-B709-440FA063B5E3}"/>
              </a:ext>
            </a:extLst>
          </p:cNvPr>
          <p:cNvSpPr txBox="1"/>
          <p:nvPr/>
        </p:nvSpPr>
        <p:spPr>
          <a:xfrm rot="16200000">
            <a:off x="-1242751" y="3532546"/>
            <a:ext cx="398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ОРГАНИЗАЦИОННО-УПРАВЛЕНЧЕСКАЯ </a:t>
            </a:r>
            <a:br>
              <a:rPr lang="ru-RU" dirty="0"/>
            </a:br>
            <a:r>
              <a:rPr lang="ru-RU" dirty="0"/>
              <a:t>И КОНЦЕПТУАЛЬНАЯ СЛОЖНОСТЬ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35CA1C-40E0-4048-9299-99C9B79B617B}"/>
              </a:ext>
            </a:extLst>
          </p:cNvPr>
          <p:cNvSpPr txBox="1"/>
          <p:nvPr/>
        </p:nvSpPr>
        <p:spPr>
          <a:xfrm rot="5400000">
            <a:off x="6679613" y="3554052"/>
            <a:ext cx="358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СМЫСЛЫ И ЦЕЛИ САМОРАЗВИТИЯ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5762C7-C730-4357-B671-059AC2D61750}"/>
              </a:ext>
            </a:extLst>
          </p:cNvPr>
          <p:cNvSpPr txBox="1"/>
          <p:nvPr/>
        </p:nvSpPr>
        <p:spPr>
          <a:xfrm>
            <a:off x="3113799" y="6377949"/>
            <a:ext cx="249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исследование </a:t>
            </a:r>
            <a:r>
              <a:rPr lang="en-US" sz="1400" i="1" dirty="0"/>
              <a:t>GEF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="" xmlns:a16="http://schemas.microsoft.com/office/drawing/2014/main" id="{FCD92601-DEB0-4119-9819-1011BEB1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19E301-ADD9-45E5-A0CB-C90FF76A9AEF}"/>
              </a:ext>
            </a:extLst>
          </p:cNvPr>
          <p:cNvSpPr txBox="1">
            <a:spLocks/>
          </p:cNvSpPr>
          <p:nvPr/>
        </p:nvSpPr>
        <p:spPr>
          <a:xfrm>
            <a:off x="902759" y="95863"/>
            <a:ext cx="842457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«Сетевая» модель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ru-RU" sz="2800" b="1" dirty="0">
                <a:latin typeface="+mn-lt"/>
                <a:ea typeface="+mn-ea"/>
                <a:cs typeface="+mn-cs"/>
              </a:rPr>
              <a:t>образовательных институтов: «распаковка» в экосистему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hape 853">
            <a:extLst>
              <a:ext uri="{FF2B5EF4-FFF2-40B4-BE49-F238E27FC236}">
                <a16:creationId xmlns="" xmlns:a16="http://schemas.microsoft.com/office/drawing/2014/main" id="{6B7AD211-0422-4600-B663-72648AEF7DE0}"/>
              </a:ext>
            </a:extLst>
          </p:cNvPr>
          <p:cNvSpPr/>
          <p:nvPr/>
        </p:nvSpPr>
        <p:spPr>
          <a:xfrm>
            <a:off x="759854" y="1667249"/>
            <a:ext cx="3168202" cy="44947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854">
            <a:extLst>
              <a:ext uri="{FF2B5EF4-FFF2-40B4-BE49-F238E27FC236}">
                <a16:creationId xmlns="" xmlns:a16="http://schemas.microsoft.com/office/drawing/2014/main" id="{C4699F27-7062-4DD8-AFD7-BF103B8658C9}"/>
              </a:ext>
            </a:extLst>
          </p:cNvPr>
          <p:cNvSpPr txBox="1"/>
          <p:nvPr/>
        </p:nvSpPr>
        <p:spPr>
          <a:xfrm>
            <a:off x="772733" y="1705884"/>
            <a:ext cx="312572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Образовательный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«единое окно» для всех форматов / задач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55">
            <a:extLst>
              <a:ext uri="{FF2B5EF4-FFF2-40B4-BE49-F238E27FC236}">
                <a16:creationId xmlns="" xmlns:a16="http://schemas.microsoft.com/office/drawing/2014/main" id="{52343708-F77C-4609-8354-35C8AD859CD1}"/>
              </a:ext>
            </a:extLst>
          </p:cNvPr>
          <p:cNvSpPr/>
          <p:nvPr/>
        </p:nvSpPr>
        <p:spPr>
          <a:xfrm>
            <a:off x="1043912" y="2710443"/>
            <a:ext cx="2652322" cy="36374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Формирование «картины мира»</a:t>
            </a:r>
            <a:endParaRPr lang="en-US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856">
            <a:extLst>
              <a:ext uri="{FF2B5EF4-FFF2-40B4-BE49-F238E27FC236}">
                <a16:creationId xmlns="" xmlns:a16="http://schemas.microsoft.com/office/drawing/2014/main" id="{46A6CD5F-91AF-417C-BA97-8FB1AAFC8B95}"/>
              </a:ext>
            </a:extLst>
          </p:cNvPr>
          <p:cNvSpPr/>
          <p:nvPr/>
        </p:nvSpPr>
        <p:spPr>
          <a:xfrm>
            <a:off x="1043912" y="5408147"/>
            <a:ext cx="2652322" cy="36374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(промежуточная, итоговая)</a:t>
            </a:r>
            <a:endParaRPr lang="en-US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857">
            <a:extLst>
              <a:ext uri="{FF2B5EF4-FFF2-40B4-BE49-F238E27FC236}">
                <a16:creationId xmlns="" xmlns:a16="http://schemas.microsoft.com/office/drawing/2014/main" id="{EE322131-99B7-44A8-91D2-2D374B087608}"/>
              </a:ext>
            </a:extLst>
          </p:cNvPr>
          <p:cNvSpPr/>
          <p:nvPr/>
        </p:nvSpPr>
        <p:spPr>
          <a:xfrm>
            <a:off x="1043912" y="4642692"/>
            <a:ext cx="2652322" cy="5529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сестороннее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 воспитание</a:t>
            </a:r>
            <a:endParaRPr lang="en-US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58">
            <a:extLst>
              <a:ext uri="{FF2B5EF4-FFF2-40B4-BE49-F238E27FC236}">
                <a16:creationId xmlns="" xmlns:a16="http://schemas.microsoft.com/office/drawing/2014/main" id="{843F47E3-FA09-4D86-A4A5-FD01C4F4FF0D}"/>
              </a:ext>
            </a:extLst>
          </p:cNvPr>
          <p:cNvSpPr/>
          <p:nvPr/>
        </p:nvSpPr>
        <p:spPr>
          <a:xfrm>
            <a:off x="1043912" y="4053849"/>
            <a:ext cx="2652322" cy="36374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Социализация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гражданское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воспитание</a:t>
            </a:r>
            <a:endParaRPr lang="en-US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859">
            <a:extLst>
              <a:ext uri="{FF2B5EF4-FFF2-40B4-BE49-F238E27FC236}">
                <a16:creationId xmlns="" xmlns:a16="http://schemas.microsoft.com/office/drawing/2014/main" id="{F7356603-E348-4E0F-94D9-5FCB73EBDE90}"/>
              </a:ext>
            </a:extLst>
          </p:cNvPr>
          <p:cNvSpPr/>
          <p:nvPr/>
        </p:nvSpPr>
        <p:spPr>
          <a:xfrm>
            <a:off x="1043912" y="3300856"/>
            <a:ext cx="2652322" cy="54605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Профессиональная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подготовка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проекты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реальной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жизни</a:t>
            </a:r>
            <a:endParaRPr lang="en-US"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860">
            <a:extLst>
              <a:ext uri="{FF2B5EF4-FFF2-40B4-BE49-F238E27FC236}">
                <a16:creationId xmlns="" xmlns:a16="http://schemas.microsoft.com/office/drawing/2014/main" id="{4FAAD7F3-0D59-41E8-BF4F-738F55732D17}"/>
              </a:ext>
            </a:extLst>
          </p:cNvPr>
          <p:cNvSpPr/>
          <p:nvPr/>
        </p:nvSpPr>
        <p:spPr>
          <a:xfrm>
            <a:off x="5353596" y="2710443"/>
            <a:ext cx="2652322" cy="3637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платформы</a:t>
            </a:r>
          </a:p>
        </p:txBody>
      </p:sp>
      <p:sp>
        <p:nvSpPr>
          <p:cNvPr id="11" name="Shape 861">
            <a:extLst>
              <a:ext uri="{FF2B5EF4-FFF2-40B4-BE49-F238E27FC236}">
                <a16:creationId xmlns="" xmlns:a16="http://schemas.microsoft.com/office/drawing/2014/main" id="{94BC85C0-9D8C-4A92-956B-F7A0EE068083}"/>
              </a:ext>
            </a:extLst>
          </p:cNvPr>
          <p:cNvSpPr/>
          <p:nvPr/>
        </p:nvSpPr>
        <p:spPr>
          <a:xfrm>
            <a:off x="5353596" y="3365120"/>
            <a:ext cx="2652322" cy="4367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Фаб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хак-лабы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для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мейкеров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62">
            <a:extLst>
              <a:ext uri="{FF2B5EF4-FFF2-40B4-BE49-F238E27FC236}">
                <a16:creationId xmlns="" xmlns:a16="http://schemas.microsoft.com/office/drawing/2014/main" id="{86336A0A-870E-4EAB-BE34-64A53E12882E}"/>
              </a:ext>
            </a:extLst>
          </p:cNvPr>
          <p:cNvSpPr/>
          <p:nvPr/>
        </p:nvSpPr>
        <p:spPr>
          <a:xfrm>
            <a:off x="5353596" y="4053849"/>
            <a:ext cx="2652322" cy="3637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Клубы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сообщества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863">
            <a:extLst>
              <a:ext uri="{FF2B5EF4-FFF2-40B4-BE49-F238E27FC236}">
                <a16:creationId xmlns="" xmlns:a16="http://schemas.microsoft.com/office/drawing/2014/main" id="{0AED83F7-E226-4210-B074-4C856B6A415C}"/>
              </a:ext>
            </a:extLst>
          </p:cNvPr>
          <p:cNvSpPr/>
          <p:nvPr/>
        </p:nvSpPr>
        <p:spPr>
          <a:xfrm>
            <a:off x="5353596" y="4710402"/>
            <a:ext cx="2652322" cy="4148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Институты духовно-нравственного воспитания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64">
            <a:extLst>
              <a:ext uri="{FF2B5EF4-FFF2-40B4-BE49-F238E27FC236}">
                <a16:creationId xmlns="" xmlns:a16="http://schemas.microsoft.com/office/drawing/2014/main" id="{D7049A86-B734-4EBE-8DB1-CB16790571C4}"/>
              </a:ext>
            </a:extLst>
          </p:cNvPr>
          <p:cNvSpPr/>
          <p:nvPr/>
        </p:nvSpPr>
        <p:spPr>
          <a:xfrm>
            <a:off x="5353596" y="5408147"/>
            <a:ext cx="2652322" cy="3637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Независимые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сертификации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865">
            <a:extLst>
              <a:ext uri="{FF2B5EF4-FFF2-40B4-BE49-F238E27FC236}">
                <a16:creationId xmlns="" xmlns:a16="http://schemas.microsoft.com/office/drawing/2014/main" id="{D6D60974-71A4-4D54-82F9-19B1E8C53926}"/>
              </a:ext>
            </a:extLst>
          </p:cNvPr>
          <p:cNvSpPr txBox="1"/>
          <p:nvPr/>
        </p:nvSpPr>
        <p:spPr>
          <a:xfrm>
            <a:off x="2060617" y="5697924"/>
            <a:ext cx="43313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hape 866">
            <a:extLst>
              <a:ext uri="{FF2B5EF4-FFF2-40B4-BE49-F238E27FC236}">
                <a16:creationId xmlns="" xmlns:a16="http://schemas.microsoft.com/office/drawing/2014/main" id="{7BFE04E3-5E23-44CA-A162-C5C9BC9D5254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3696235" y="2892314"/>
            <a:ext cx="1657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867">
            <a:extLst>
              <a:ext uri="{FF2B5EF4-FFF2-40B4-BE49-F238E27FC236}">
                <a16:creationId xmlns="" xmlns:a16="http://schemas.microsoft.com/office/drawing/2014/main" id="{A06087FC-F8B4-461B-8B57-4F5A675AB6A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rot="10800000" flipH="1">
            <a:off x="3696234" y="2892286"/>
            <a:ext cx="1657500" cy="68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" name="Shape 868">
            <a:extLst>
              <a:ext uri="{FF2B5EF4-FFF2-40B4-BE49-F238E27FC236}">
                <a16:creationId xmlns="" xmlns:a16="http://schemas.microsoft.com/office/drawing/2014/main" id="{A3D85036-6AE0-4C4C-BFB8-285C0AB2E95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696234" y="3573886"/>
            <a:ext cx="1657362" cy="960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" name="Shape 869">
            <a:extLst>
              <a:ext uri="{FF2B5EF4-FFF2-40B4-BE49-F238E27FC236}">
                <a16:creationId xmlns="" xmlns:a16="http://schemas.microsoft.com/office/drawing/2014/main" id="{F43087E4-EBBE-4730-B7B5-C0684E5CBA33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3696234" y="3573886"/>
            <a:ext cx="1657500" cy="661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" name="Shape 870">
            <a:extLst>
              <a:ext uri="{FF2B5EF4-FFF2-40B4-BE49-F238E27FC236}">
                <a16:creationId xmlns="" xmlns:a16="http://schemas.microsoft.com/office/drawing/2014/main" id="{E26B0DCF-D49A-498B-BB36-F2C7FCF5653E}"/>
              </a:ext>
            </a:extLst>
          </p:cNvPr>
          <p:cNvCxnSpPr>
            <a:endCxn id="12" idx="1"/>
          </p:cNvCxnSpPr>
          <p:nvPr/>
        </p:nvCxnSpPr>
        <p:spPr>
          <a:xfrm>
            <a:off x="3696096" y="4235721"/>
            <a:ext cx="1657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" name="Shape 871">
            <a:extLst>
              <a:ext uri="{FF2B5EF4-FFF2-40B4-BE49-F238E27FC236}">
                <a16:creationId xmlns="" xmlns:a16="http://schemas.microsoft.com/office/drawing/2014/main" id="{743E3FA0-72BE-4F42-A85C-EC6363E341F6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3696234" y="4917812"/>
            <a:ext cx="1657362" cy="135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" name="Shape 872">
            <a:extLst>
              <a:ext uri="{FF2B5EF4-FFF2-40B4-BE49-F238E27FC236}">
                <a16:creationId xmlns="" xmlns:a16="http://schemas.microsoft.com/office/drawing/2014/main" id="{FAAF332B-D9F8-4BE5-A826-11DB2C7722B1}"/>
              </a:ext>
            </a:extLst>
          </p:cNvPr>
          <p:cNvCxnSpPr>
            <a:stCxn id="6" idx="3"/>
            <a:endCxn id="14" idx="1"/>
          </p:cNvCxnSpPr>
          <p:nvPr/>
        </p:nvCxnSpPr>
        <p:spPr>
          <a:xfrm>
            <a:off x="3696234" y="5590018"/>
            <a:ext cx="1657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" name="Shape 873">
            <a:extLst>
              <a:ext uri="{FF2B5EF4-FFF2-40B4-BE49-F238E27FC236}">
                <a16:creationId xmlns="" xmlns:a16="http://schemas.microsoft.com/office/drawing/2014/main" id="{181E4AA2-0C4A-484E-90C3-013E65B550B5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3696234" y="4917812"/>
            <a:ext cx="1657362" cy="6722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" name="Shape 874">
            <a:extLst>
              <a:ext uri="{FF2B5EF4-FFF2-40B4-BE49-F238E27FC236}">
                <a16:creationId xmlns="" xmlns:a16="http://schemas.microsoft.com/office/drawing/2014/main" id="{6EE46B7D-888B-4AEF-ABE8-3380BCE8223F}"/>
              </a:ext>
            </a:extLst>
          </p:cNvPr>
          <p:cNvCxnSpPr>
            <a:endCxn id="12" idx="1"/>
          </p:cNvCxnSpPr>
          <p:nvPr/>
        </p:nvCxnSpPr>
        <p:spPr>
          <a:xfrm rot="10800000" flipH="1">
            <a:off x="3696096" y="4235721"/>
            <a:ext cx="1657500" cy="68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" name="Shape 875">
            <a:extLst>
              <a:ext uri="{FF2B5EF4-FFF2-40B4-BE49-F238E27FC236}">
                <a16:creationId xmlns="" xmlns:a16="http://schemas.microsoft.com/office/drawing/2014/main" id="{5107490B-D6D8-4407-BCB2-505EDC0DCB82}"/>
              </a:ext>
            </a:extLst>
          </p:cNvPr>
          <p:cNvSpPr txBox="1"/>
          <p:nvPr/>
        </p:nvSpPr>
        <p:spPr>
          <a:xfrm>
            <a:off x="5353595" y="1705884"/>
            <a:ext cx="2901763" cy="321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Разнообразие форматов образования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экосистеме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878">
            <a:extLst>
              <a:ext uri="{FF2B5EF4-FFF2-40B4-BE49-F238E27FC236}">
                <a16:creationId xmlns="" xmlns:a16="http://schemas.microsoft.com/office/drawing/2014/main" id="{3A6AFF3B-4207-4A85-AF10-C468002AB2AE}"/>
              </a:ext>
            </a:extLst>
          </p:cNvPr>
          <p:cNvCxnSpPr/>
          <p:nvPr/>
        </p:nvCxnSpPr>
        <p:spPr>
          <a:xfrm rot="10800000" flipH="1">
            <a:off x="3696235" y="2892315"/>
            <a:ext cx="1657360" cy="134340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" name="Shape 879">
            <a:extLst>
              <a:ext uri="{FF2B5EF4-FFF2-40B4-BE49-F238E27FC236}">
                <a16:creationId xmlns="" xmlns:a16="http://schemas.microsoft.com/office/drawing/2014/main" id="{6EC5C113-DD53-4BE3-A793-7D2A1342AE38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3696234" y="4235720"/>
            <a:ext cx="1657362" cy="6820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8404AAB-02BC-4294-9D98-5596BC9AACC0}"/>
              </a:ext>
            </a:extLst>
          </p:cNvPr>
          <p:cNvSpPr txBox="1"/>
          <p:nvPr/>
        </p:nvSpPr>
        <p:spPr>
          <a:xfrm>
            <a:off x="2060618" y="56721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02F0E8E-2456-42EF-809B-691FB9AD2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2796"/>
            <a:ext cx="884099" cy="9361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C92DD2F-6DD1-4F27-8F01-45DEF3A7C52C}"/>
              </a:ext>
            </a:extLst>
          </p:cNvPr>
          <p:cNvSpPr txBox="1"/>
          <p:nvPr/>
        </p:nvSpPr>
        <p:spPr>
          <a:xfrm>
            <a:off x="4435788" y="6443866"/>
            <a:ext cx="21117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i="1" dirty="0"/>
              <a:t>Источник: исследование </a:t>
            </a:r>
            <a:r>
              <a:rPr lang="es-ES" sz="1200" i="1" dirty="0"/>
              <a:t>GEF</a:t>
            </a:r>
            <a:endParaRPr lang="ru-RU" sz="1200" i="1" dirty="0"/>
          </a:p>
        </p:txBody>
      </p:sp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EEC8F030-13F9-4F14-B7C6-169E979F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395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132878F-B771-46EA-B192-0A05FBBEB1BD}"/>
              </a:ext>
            </a:extLst>
          </p:cNvPr>
          <p:cNvSpPr txBox="1">
            <a:spLocks/>
          </p:cNvSpPr>
          <p:nvPr/>
        </p:nvSpPr>
        <p:spPr>
          <a:xfrm>
            <a:off x="970997" y="25103"/>
            <a:ext cx="842457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Способность учебных учреждений интегрировать новую образовательную среду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="" xmlns:a16="http://schemas.microsoft.com/office/drawing/2014/main" id="{F8E4327A-350B-454C-A7DB-171D323B62BD}"/>
              </a:ext>
            </a:extLst>
          </p:cNvPr>
          <p:cNvSpPr/>
          <p:nvPr/>
        </p:nvSpPr>
        <p:spPr>
          <a:xfrm flipV="1">
            <a:off x="947853" y="1421926"/>
            <a:ext cx="7093878" cy="3232597"/>
          </a:xfrm>
          <a:prstGeom prst="arc">
            <a:avLst>
              <a:gd name="adj1" fmla="val 10867398"/>
              <a:gd name="adj2" fmla="val 0"/>
            </a:avLst>
          </a:prstGeom>
          <a:ln w="38100">
            <a:solidFill>
              <a:srgbClr val="B4D1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CD86D8-A7EC-471E-98E3-53F68352B001}"/>
              </a:ext>
            </a:extLst>
          </p:cNvPr>
          <p:cNvSpPr txBox="1"/>
          <p:nvPr/>
        </p:nvSpPr>
        <p:spPr>
          <a:xfrm>
            <a:off x="1613650" y="1210230"/>
            <a:ext cx="5970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Экосистема внутри</a:t>
            </a:r>
            <a:r>
              <a:rPr lang="ru-R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Разнообразие траекторий – нет единого центрального учебного плана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Разнообразие когорт учащихся (разные возраста и пр.)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Разные провайдеры – школа / университет как «держатель пространства» / потока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Децентрализация управления: включение разных провайдеров, учителей и самих учащихся в процесс управления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20475A-AA21-4EC5-84D4-739E437E0277}"/>
              </a:ext>
            </a:extLst>
          </p:cNvPr>
          <p:cNvSpPr txBox="1"/>
          <p:nvPr/>
        </p:nvSpPr>
        <p:spPr>
          <a:xfrm>
            <a:off x="1671921" y="4778186"/>
            <a:ext cx="5459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Экосистема снаружи</a:t>
            </a:r>
            <a:r>
              <a:rPr lang="ru-RU"/>
              <a:t>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Партнерство с семьями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Партнерство с работодателями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Партнерство с городскими сообществами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Партнерство с агентами изменений в городе, стране, мире</a:t>
            </a:r>
          </a:p>
        </p:txBody>
      </p:sp>
      <p:sp>
        <p:nvSpPr>
          <p:cNvPr id="8" name="Стрелка: влево-вправо 7">
            <a:extLst>
              <a:ext uri="{FF2B5EF4-FFF2-40B4-BE49-F238E27FC236}">
                <a16:creationId xmlns="" xmlns:a16="http://schemas.microsoft.com/office/drawing/2014/main" id="{D279C47B-CB5F-43AB-9D29-F63B18B2D62F}"/>
              </a:ext>
            </a:extLst>
          </p:cNvPr>
          <p:cNvSpPr/>
          <p:nvPr/>
        </p:nvSpPr>
        <p:spPr>
          <a:xfrm rot="16200000">
            <a:off x="5392272" y="4330873"/>
            <a:ext cx="712694" cy="4706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38E9924-31A6-4612-8512-8A455DD44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66876D-6681-4353-AFA2-7BBCAF4C63E8}"/>
              </a:ext>
            </a:extLst>
          </p:cNvPr>
          <p:cNvSpPr txBox="1"/>
          <p:nvPr/>
        </p:nvSpPr>
        <p:spPr>
          <a:xfrm>
            <a:off x="6893078" y="6564889"/>
            <a:ext cx="21117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i="1" dirty="0"/>
              <a:t>Источник: исследование </a:t>
            </a:r>
            <a:r>
              <a:rPr lang="es-ES" sz="1200" i="1" dirty="0"/>
              <a:t>GEF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93448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D9A3B7-5515-426C-B9FE-471C468A2D01}"/>
              </a:ext>
            </a:extLst>
          </p:cNvPr>
          <p:cNvSpPr txBox="1">
            <a:spLocks/>
          </p:cNvSpPr>
          <p:nvPr/>
        </p:nvSpPr>
        <p:spPr>
          <a:xfrm>
            <a:off x="1005452" y="118195"/>
            <a:ext cx="8435661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+mn-ea"/>
                <a:cs typeface="+mn-cs"/>
              </a:rPr>
              <a:t>Переход к сетевой (экосистемной) модели – естественно-искусственный процесс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AA5302F-A90E-449D-A37C-E727DE4F5C7E}"/>
              </a:ext>
            </a:extLst>
          </p:cNvPr>
          <p:cNvGrpSpPr/>
          <p:nvPr/>
        </p:nvGrpSpPr>
        <p:grpSpPr>
          <a:xfrm>
            <a:off x="661706" y="2254033"/>
            <a:ext cx="216476" cy="357045"/>
            <a:chOff x="1798843" y="1852295"/>
            <a:chExt cx="216476" cy="357045"/>
          </a:xfrm>
        </p:grpSpPr>
        <p:sp>
          <p:nvSpPr>
            <p:cNvPr id="5" name="Oval 236">
              <a:extLst>
                <a:ext uri="{FF2B5EF4-FFF2-40B4-BE49-F238E27FC236}">
                  <a16:creationId xmlns="" xmlns:a16="http://schemas.microsoft.com/office/drawing/2014/main" id="{7C2C624B-5CDB-4ED2-860A-9511D04B4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6" name="Oval 236">
              <a:extLst>
                <a:ext uri="{FF2B5EF4-FFF2-40B4-BE49-F238E27FC236}">
                  <a16:creationId xmlns="" xmlns:a16="http://schemas.microsoft.com/office/drawing/2014/main" id="{28649570-8C1A-4D93-ACA0-F97705EB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7" name="Freeform 238">
              <a:extLst>
                <a:ext uri="{FF2B5EF4-FFF2-40B4-BE49-F238E27FC236}">
                  <a16:creationId xmlns="" xmlns:a16="http://schemas.microsoft.com/office/drawing/2014/main" id="{6C35E47A-C436-471F-B781-87168E6E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843" y="1992864"/>
              <a:ext cx="216476" cy="216476"/>
            </a:xfrm>
            <a:custGeom>
              <a:avLst/>
              <a:gdLst>
                <a:gd name="T0" fmla="*/ 0 w 231"/>
                <a:gd name="T1" fmla="*/ 0 h 231"/>
                <a:gd name="T2" fmla="*/ 115 w 231"/>
                <a:gd name="T3" fmla="*/ 231 h 231"/>
                <a:gd name="T4" fmla="*/ 231 w 231"/>
                <a:gd name="T5" fmla="*/ 0 h 231"/>
                <a:gd name="T6" fmla="*/ 0 w 231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31">
                  <a:moveTo>
                    <a:pt x="0" y="0"/>
                  </a:moveTo>
                  <a:lnTo>
                    <a:pt x="115" y="231"/>
                  </a:lnTo>
                  <a:lnTo>
                    <a:pt x="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D331CDB-2F79-4494-8277-B4B605BC870D}"/>
              </a:ext>
            </a:extLst>
          </p:cNvPr>
          <p:cNvGrpSpPr/>
          <p:nvPr/>
        </p:nvGrpSpPr>
        <p:grpSpPr>
          <a:xfrm>
            <a:off x="1526801" y="3685922"/>
            <a:ext cx="216476" cy="357045"/>
            <a:chOff x="1798843" y="1852295"/>
            <a:chExt cx="216476" cy="357045"/>
          </a:xfrm>
        </p:grpSpPr>
        <p:sp>
          <p:nvSpPr>
            <p:cNvPr id="13" name="Oval 236">
              <a:extLst>
                <a:ext uri="{FF2B5EF4-FFF2-40B4-BE49-F238E27FC236}">
                  <a16:creationId xmlns="" xmlns:a16="http://schemas.microsoft.com/office/drawing/2014/main" id="{5044FBBD-53AB-4D20-9CD5-55F044E82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14" name="Oval 236">
              <a:extLst>
                <a:ext uri="{FF2B5EF4-FFF2-40B4-BE49-F238E27FC236}">
                  <a16:creationId xmlns="" xmlns:a16="http://schemas.microsoft.com/office/drawing/2014/main" id="{453914DC-9F31-4B69-BBF4-07BB9C9E0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15" name="Freeform 238">
              <a:extLst>
                <a:ext uri="{FF2B5EF4-FFF2-40B4-BE49-F238E27FC236}">
                  <a16:creationId xmlns="" xmlns:a16="http://schemas.microsoft.com/office/drawing/2014/main" id="{55F6B83E-F11B-4E32-A178-E48C6EEF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843" y="1992864"/>
              <a:ext cx="216476" cy="216476"/>
            </a:xfrm>
            <a:custGeom>
              <a:avLst/>
              <a:gdLst>
                <a:gd name="T0" fmla="*/ 0 w 231"/>
                <a:gd name="T1" fmla="*/ 0 h 231"/>
                <a:gd name="T2" fmla="*/ 115 w 231"/>
                <a:gd name="T3" fmla="*/ 231 h 231"/>
                <a:gd name="T4" fmla="*/ 231 w 231"/>
                <a:gd name="T5" fmla="*/ 0 h 231"/>
                <a:gd name="T6" fmla="*/ 0 w 231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31">
                  <a:moveTo>
                    <a:pt x="0" y="0"/>
                  </a:moveTo>
                  <a:lnTo>
                    <a:pt x="115" y="231"/>
                  </a:lnTo>
                  <a:lnTo>
                    <a:pt x="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82A8F4A-5931-4606-AC8D-5638F61C25AE}"/>
              </a:ext>
            </a:extLst>
          </p:cNvPr>
          <p:cNvGrpSpPr/>
          <p:nvPr/>
        </p:nvGrpSpPr>
        <p:grpSpPr>
          <a:xfrm>
            <a:off x="2131635" y="5447771"/>
            <a:ext cx="216476" cy="357045"/>
            <a:chOff x="1798843" y="1852295"/>
            <a:chExt cx="216476" cy="357045"/>
          </a:xfrm>
        </p:grpSpPr>
        <p:sp>
          <p:nvSpPr>
            <p:cNvPr id="21" name="Oval 236">
              <a:extLst>
                <a:ext uri="{FF2B5EF4-FFF2-40B4-BE49-F238E27FC236}">
                  <a16:creationId xmlns="" xmlns:a16="http://schemas.microsoft.com/office/drawing/2014/main" id="{B81946B6-47E4-4EB8-9877-FD047D013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22" name="Oval 236">
              <a:extLst>
                <a:ext uri="{FF2B5EF4-FFF2-40B4-BE49-F238E27FC236}">
                  <a16:creationId xmlns="" xmlns:a16="http://schemas.microsoft.com/office/drawing/2014/main" id="{14C707E9-5E95-4788-8E86-A423846B0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139" y="1852295"/>
              <a:ext cx="134946" cy="134946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  <p:sp>
          <p:nvSpPr>
            <p:cNvPr id="23" name="Freeform 238">
              <a:extLst>
                <a:ext uri="{FF2B5EF4-FFF2-40B4-BE49-F238E27FC236}">
                  <a16:creationId xmlns="" xmlns:a16="http://schemas.microsoft.com/office/drawing/2014/main" id="{E9DD297F-EBE6-4EDD-8030-2E8164A87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843" y="1992864"/>
              <a:ext cx="216476" cy="216476"/>
            </a:xfrm>
            <a:custGeom>
              <a:avLst/>
              <a:gdLst>
                <a:gd name="T0" fmla="*/ 0 w 231"/>
                <a:gd name="T1" fmla="*/ 0 h 231"/>
                <a:gd name="T2" fmla="*/ 115 w 231"/>
                <a:gd name="T3" fmla="*/ 231 h 231"/>
                <a:gd name="T4" fmla="*/ 231 w 231"/>
                <a:gd name="T5" fmla="*/ 0 h 231"/>
                <a:gd name="T6" fmla="*/ 0 w 231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31">
                  <a:moveTo>
                    <a:pt x="0" y="0"/>
                  </a:moveTo>
                  <a:lnTo>
                    <a:pt x="115" y="231"/>
                  </a:lnTo>
                  <a:lnTo>
                    <a:pt x="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sq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4B92D2-9577-41F9-8EAC-458C81A656E1}"/>
              </a:ext>
            </a:extLst>
          </p:cNvPr>
          <p:cNvSpPr txBox="1"/>
          <p:nvPr/>
        </p:nvSpPr>
        <p:spPr>
          <a:xfrm>
            <a:off x="2735566" y="3034317"/>
            <a:ext cx="3593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«Лидер (системных) изменений»</a:t>
            </a:r>
            <a:r>
              <a:rPr lang="ru-RU" dirty="0"/>
              <a:t>: видит аспект системы и концентрируется на его развитии (напр. создание платформы / инновационного решения)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30B26C-BB58-4C49-8601-F16372FD577B}"/>
              </a:ext>
            </a:extLst>
          </p:cNvPr>
          <p:cNvSpPr txBox="1"/>
          <p:nvPr/>
        </p:nvSpPr>
        <p:spPr>
          <a:xfrm>
            <a:off x="3173038" y="5124605"/>
            <a:ext cx="2888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Образованец</a:t>
            </a:r>
            <a:r>
              <a:rPr lang="ru-RU" b="1" dirty="0"/>
              <a:t>»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непосредственно вовлечен в процесс, привлекает инновации «под задачу», НЕ видит «организатора»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492013-A679-4BD8-B807-4A931F970BDD}"/>
              </a:ext>
            </a:extLst>
          </p:cNvPr>
          <p:cNvSpPr txBox="1"/>
          <p:nvPr/>
        </p:nvSpPr>
        <p:spPr>
          <a:xfrm>
            <a:off x="1510226" y="1820660"/>
            <a:ext cx="4479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Организатор экосистем</a:t>
            </a:r>
            <a:r>
              <a:rPr lang="ru-RU" dirty="0"/>
              <a:t>: видит и организует систему как целое; цель – максимальная продуктивность системы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4D9C4EE-2733-4909-9742-9DB19517AE04}"/>
              </a:ext>
            </a:extLst>
          </p:cNvPr>
          <p:cNvGrpSpPr/>
          <p:nvPr/>
        </p:nvGrpSpPr>
        <p:grpSpPr>
          <a:xfrm>
            <a:off x="1788195" y="5124605"/>
            <a:ext cx="1149127" cy="974487"/>
            <a:chOff x="4606214" y="3974031"/>
            <a:chExt cx="1149127" cy="974487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3CB80C6D-76B8-4BEF-9221-9C95CAF342B2}"/>
                </a:ext>
              </a:extLst>
            </p:cNvPr>
            <p:cNvCxnSpPr/>
            <p:nvPr/>
          </p:nvCxnSpPr>
          <p:spPr>
            <a:xfrm flipV="1">
              <a:off x="4613760" y="3974031"/>
              <a:ext cx="0" cy="974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F1ED37DB-6BC6-4378-8DC0-A8B5A3DA14CC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14" y="3984813"/>
              <a:ext cx="1149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D048FDAD-BE19-4F79-B495-D7738200097A}"/>
              </a:ext>
            </a:extLst>
          </p:cNvPr>
          <p:cNvGrpSpPr/>
          <p:nvPr/>
        </p:nvGrpSpPr>
        <p:grpSpPr>
          <a:xfrm>
            <a:off x="1114474" y="3343269"/>
            <a:ext cx="1149127" cy="974487"/>
            <a:chOff x="4606214" y="3974031"/>
            <a:chExt cx="1149127" cy="97448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45944CB4-DCA1-476B-8DC8-D8D87CD2D8D0}"/>
                </a:ext>
              </a:extLst>
            </p:cNvPr>
            <p:cNvCxnSpPr/>
            <p:nvPr/>
          </p:nvCxnSpPr>
          <p:spPr>
            <a:xfrm flipV="1">
              <a:off x="4613760" y="3974031"/>
              <a:ext cx="0" cy="974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5BBCC21B-C252-490F-9BA1-EAD8F6CC62F8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14" y="3984813"/>
              <a:ext cx="1149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4BCFBF7-F199-4256-854D-589BF7114B28}"/>
              </a:ext>
            </a:extLst>
          </p:cNvPr>
          <p:cNvSpPr txBox="1"/>
          <p:nvPr/>
        </p:nvSpPr>
        <p:spPr>
          <a:xfrm>
            <a:off x="1372004" y="3045954"/>
            <a:ext cx="28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CC6EBC2-7518-4B13-BE22-E1F4EE009C41}"/>
              </a:ext>
            </a:extLst>
          </p:cNvPr>
          <p:cNvSpPr txBox="1"/>
          <p:nvPr/>
        </p:nvSpPr>
        <p:spPr>
          <a:xfrm>
            <a:off x="1981602" y="4779222"/>
            <a:ext cx="28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634890-AC79-4A45-A98A-90D9184C4DDB}"/>
              </a:ext>
            </a:extLst>
          </p:cNvPr>
          <p:cNvSpPr txBox="1"/>
          <p:nvPr/>
        </p:nvSpPr>
        <p:spPr>
          <a:xfrm>
            <a:off x="6629392" y="5129220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ПРОЦЕССНАЯ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ACB8B02-5B2E-41EF-B915-797EDE949F39}"/>
              </a:ext>
            </a:extLst>
          </p:cNvPr>
          <p:cNvSpPr txBox="1"/>
          <p:nvPr/>
        </p:nvSpPr>
        <p:spPr>
          <a:xfrm>
            <a:off x="6629392" y="3436683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ПРОЕКТНАЯ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887902C-C5CD-46CE-8D1A-A7665C680DD7}"/>
              </a:ext>
            </a:extLst>
          </p:cNvPr>
          <p:cNvSpPr txBox="1"/>
          <p:nvPr/>
        </p:nvSpPr>
        <p:spPr>
          <a:xfrm>
            <a:off x="6629392" y="2179509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ЭВОЛЮЦИОННАЯ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9F07F1E-3CAE-475C-A4C4-5185822AEE47}"/>
              </a:ext>
            </a:extLst>
          </p:cNvPr>
          <p:cNvSpPr txBox="1"/>
          <p:nvPr/>
        </p:nvSpPr>
        <p:spPr>
          <a:xfrm>
            <a:off x="6629392" y="1266630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ЛОГИКА УПРАВЛЕНИЯ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1B6DA4A-9200-443F-AE95-A27A6D2A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0" y="49176"/>
            <a:ext cx="884099" cy="93610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99F73DB-4DB7-4E5E-83DA-1B90433ECA7C}"/>
              </a:ext>
            </a:extLst>
          </p:cNvPr>
          <p:cNvSpPr txBox="1"/>
          <p:nvPr/>
        </p:nvSpPr>
        <p:spPr>
          <a:xfrm>
            <a:off x="1767912" y="1266630"/>
            <a:ext cx="18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СИСТЕМА РОЛЕЙ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1F2BE1C-95C7-4C54-90FB-B6ED36CDA0E4}"/>
              </a:ext>
            </a:extLst>
          </p:cNvPr>
          <p:cNvSpPr txBox="1"/>
          <p:nvPr/>
        </p:nvSpPr>
        <p:spPr>
          <a:xfrm rot="16200000">
            <a:off x="7699239" y="4481922"/>
            <a:ext cx="249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исследование </a:t>
            </a:r>
            <a:r>
              <a:rPr lang="en-US" sz="1400" i="1" dirty="0"/>
              <a:t>GEF</a:t>
            </a:r>
          </a:p>
        </p:txBody>
      </p:sp>
      <p:sp>
        <p:nvSpPr>
          <p:cNvPr id="37" name="Номер слайда 1">
            <a:extLst>
              <a:ext uri="{FF2B5EF4-FFF2-40B4-BE49-F238E27FC236}">
                <a16:creationId xmlns="" xmlns:a16="http://schemas.microsoft.com/office/drawing/2014/main" id="{9D30D2D9-BD98-4E9A-A300-0E0C9033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4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B615BC-CF18-4D25-82EF-A4D5EB49F4AC}"/>
              </a:ext>
            </a:extLst>
          </p:cNvPr>
          <p:cNvSpPr txBox="1">
            <a:spLocks/>
          </p:cNvSpPr>
          <p:nvPr/>
        </p:nvSpPr>
        <p:spPr>
          <a:xfrm>
            <a:off x="959297" y="183758"/>
            <a:ext cx="8229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/>
            </a:lvl1pPr>
          </a:lstStyle>
          <a:p>
            <a:r>
              <a:rPr lang="ru-RU" dirty="0"/>
              <a:t>Ключевые компетенции </a:t>
            </a:r>
            <a:r>
              <a:rPr lang="ru-RU" dirty="0" err="1"/>
              <a:t>экосистемных</a:t>
            </a:r>
            <a:r>
              <a:rPr lang="ru-RU" dirty="0"/>
              <a:t> лидеров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E278B2-EFE9-4E78-AAEC-CED7DF8EF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7" y="-18548"/>
            <a:ext cx="884099" cy="93610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149A27-1947-4F14-B974-9621C911E82A}"/>
              </a:ext>
            </a:extLst>
          </p:cNvPr>
          <p:cNvGrpSpPr/>
          <p:nvPr/>
        </p:nvGrpSpPr>
        <p:grpSpPr>
          <a:xfrm>
            <a:off x="1048869" y="917557"/>
            <a:ext cx="7046261" cy="5788960"/>
            <a:chOff x="618569" y="-6725"/>
            <a:chExt cx="8296833" cy="689834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7D73F555-AF33-4EB4-A024-70DCD2EC07F0}"/>
                </a:ext>
              </a:extLst>
            </p:cNvPr>
            <p:cNvSpPr/>
            <p:nvPr/>
          </p:nvSpPr>
          <p:spPr>
            <a:xfrm>
              <a:off x="1304365" y="3160057"/>
              <a:ext cx="1640541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РАССКАЗЧИК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1035591E-599D-43BA-A9D6-611810D4BA3D}"/>
                </a:ext>
              </a:extLst>
            </p:cNvPr>
            <p:cNvSpPr/>
            <p:nvPr/>
          </p:nvSpPr>
          <p:spPr>
            <a:xfrm>
              <a:off x="6615954" y="3160057"/>
              <a:ext cx="1640541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ПРОЕКТИ-РОВЩИК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B575138-3417-4981-8BF4-A822E6FC3A52}"/>
                </a:ext>
              </a:extLst>
            </p:cNvPr>
            <p:cNvSpPr/>
            <p:nvPr/>
          </p:nvSpPr>
          <p:spPr>
            <a:xfrm>
              <a:off x="3919818" y="3160057"/>
              <a:ext cx="1640541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ЛИДЕР ИЗМЕНЕНИЙ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79575C3D-155A-4CAB-9561-85F1021EAAF2}"/>
                </a:ext>
              </a:extLst>
            </p:cNvPr>
            <p:cNvSpPr/>
            <p:nvPr/>
          </p:nvSpPr>
          <p:spPr>
            <a:xfrm>
              <a:off x="3919817" y="1039904"/>
              <a:ext cx="1640541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ОСМЫСЛИ-ВАТЕЛЬ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4ADC89A-5263-48F2-9727-FE059D28D86D}"/>
                </a:ext>
              </a:extLst>
            </p:cNvPr>
            <p:cNvSpPr/>
            <p:nvPr/>
          </p:nvSpPr>
          <p:spPr>
            <a:xfrm>
              <a:off x="3919816" y="5212975"/>
              <a:ext cx="1640541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СВЯЗЫ-ВАТЕЛЬ</a:t>
              </a:r>
            </a:p>
          </p:txBody>
        </p:sp>
        <p:cxnSp>
          <p:nvCxnSpPr>
            <p:cNvPr id="10" name="Соединитель: изогнутый 9">
              <a:extLst>
                <a:ext uri="{FF2B5EF4-FFF2-40B4-BE49-F238E27FC236}">
                  <a16:creationId xmlns="" xmlns:a16="http://schemas.microsoft.com/office/drawing/2014/main" id="{C0039519-2C9F-42EC-96EE-86B6CF3AB77B}"/>
                </a:ext>
              </a:extLst>
            </p:cNvPr>
            <p:cNvCxnSpPr>
              <a:cxnSpLocks/>
              <a:stCxn id="9" idx="1"/>
              <a:endCxn id="5" idx="2"/>
            </p:cNvCxnSpPr>
            <p:nvPr/>
          </p:nvCxnSpPr>
          <p:spPr>
            <a:xfrm rot="10800000">
              <a:off x="2124637" y="3778622"/>
              <a:ext cx="1795180" cy="1743636"/>
            </a:xfrm>
            <a:prstGeom prst="curvedConnector2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: изогнутый 10">
              <a:extLst>
                <a:ext uri="{FF2B5EF4-FFF2-40B4-BE49-F238E27FC236}">
                  <a16:creationId xmlns="" xmlns:a16="http://schemas.microsoft.com/office/drawing/2014/main" id="{6B3BF12F-3417-441A-B062-E08344EE7BD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rot="5400000" flipH="1" flipV="1">
              <a:off x="1928532" y="1437714"/>
              <a:ext cx="2079811" cy="1902759"/>
            </a:xfrm>
            <a:prstGeom prst="curvedConnector2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: изогнутый 11">
              <a:extLst>
                <a:ext uri="{FF2B5EF4-FFF2-40B4-BE49-F238E27FC236}">
                  <a16:creationId xmlns="" xmlns:a16="http://schemas.microsoft.com/office/drawing/2014/main" id="{0180B783-F0B0-4F84-8599-1F8ACF39675E}"/>
                </a:ext>
              </a:extLst>
            </p:cNvPr>
            <p:cNvCxnSpPr>
              <a:cxnSpLocks/>
              <a:stCxn id="6" idx="0"/>
              <a:endCxn id="8" idx="3"/>
            </p:cNvCxnSpPr>
            <p:nvPr/>
          </p:nvCxnSpPr>
          <p:spPr>
            <a:xfrm rot="16200000" flipV="1">
              <a:off x="5592857" y="1316689"/>
              <a:ext cx="1810871" cy="1875866"/>
            </a:xfrm>
            <a:prstGeom prst="curvedConnector2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: изогнутый 12">
              <a:extLst>
                <a:ext uri="{FF2B5EF4-FFF2-40B4-BE49-F238E27FC236}">
                  <a16:creationId xmlns="" xmlns:a16="http://schemas.microsoft.com/office/drawing/2014/main" id="{39F375E7-C006-4980-B4CF-F110F25F424A}"/>
                </a:ext>
              </a:extLst>
            </p:cNvPr>
            <p:cNvCxnSpPr>
              <a:cxnSpLocks/>
              <a:stCxn id="6" idx="2"/>
              <a:endCxn id="9" idx="3"/>
            </p:cNvCxnSpPr>
            <p:nvPr/>
          </p:nvCxnSpPr>
          <p:spPr>
            <a:xfrm rot="5400000">
              <a:off x="5626473" y="3712506"/>
              <a:ext cx="1743636" cy="1875868"/>
            </a:xfrm>
            <a:prstGeom prst="curvedConnector2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40B3186E-1279-4F71-A623-953A295A1B56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>
              <a:off x="2944906" y="3469340"/>
              <a:ext cx="97491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DF6D8ECE-D083-448F-9970-9D947E699E19}"/>
                </a:ext>
              </a:extLst>
            </p:cNvPr>
            <p:cNvCxnSpPr>
              <a:cxnSpLocks/>
              <a:stCxn id="9" idx="0"/>
              <a:endCxn id="7" idx="2"/>
            </p:cNvCxnSpPr>
            <p:nvPr/>
          </p:nvCxnSpPr>
          <p:spPr>
            <a:xfrm flipV="1">
              <a:off x="4740087" y="3778622"/>
              <a:ext cx="2" cy="143435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377781F1-794D-45A0-940A-34355BE001C5}"/>
                </a:ext>
              </a:extLst>
            </p:cNvPr>
            <p:cNvCxnSpPr>
              <a:cxnSpLocks/>
              <a:stCxn id="7" idx="0"/>
              <a:endCxn id="8" idx="2"/>
            </p:cNvCxnSpPr>
            <p:nvPr/>
          </p:nvCxnSpPr>
          <p:spPr>
            <a:xfrm flipH="1" flipV="1">
              <a:off x="4740088" y="1658469"/>
              <a:ext cx="1" cy="1501588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66C7F596-B5DA-4DBE-8097-B64E47EAAC62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560359" y="3469340"/>
              <a:ext cx="1055595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: изогнутый 17">
              <a:extLst>
                <a:ext uri="{FF2B5EF4-FFF2-40B4-BE49-F238E27FC236}">
                  <a16:creationId xmlns="" xmlns:a16="http://schemas.microsoft.com/office/drawing/2014/main" id="{DFFBCE9A-1849-440E-BD0F-2B2018B41F35}"/>
                </a:ext>
              </a:extLst>
            </p:cNvPr>
            <p:cNvCxnSpPr>
              <a:cxnSpLocks/>
              <a:stCxn id="22" idx="0"/>
              <a:endCxn id="19" idx="3"/>
            </p:cNvCxnSpPr>
            <p:nvPr/>
          </p:nvCxnSpPr>
          <p:spPr>
            <a:xfrm rot="16200000" flipV="1">
              <a:off x="5308228" y="-127753"/>
              <a:ext cx="3039032" cy="3718120"/>
            </a:xfrm>
            <a:prstGeom prst="curvedConnector2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E01715F-8A8C-4A84-9D3B-712A9D8B5E41}"/>
                </a:ext>
              </a:extLst>
            </p:cNvPr>
            <p:cNvSpPr/>
            <p:nvPr/>
          </p:nvSpPr>
          <p:spPr>
            <a:xfrm>
              <a:off x="4511487" y="-6725"/>
              <a:ext cx="457197" cy="4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FEA62FA2-F918-492B-B073-A04AD4A417E6}"/>
                </a:ext>
              </a:extLst>
            </p:cNvPr>
            <p:cNvSpPr/>
            <p:nvPr/>
          </p:nvSpPr>
          <p:spPr>
            <a:xfrm>
              <a:off x="4511486" y="6454588"/>
              <a:ext cx="457197" cy="4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A57D42CD-2BAE-4D77-86E5-D82A82EC18B5}"/>
                </a:ext>
              </a:extLst>
            </p:cNvPr>
            <p:cNvSpPr/>
            <p:nvPr/>
          </p:nvSpPr>
          <p:spPr>
            <a:xfrm>
              <a:off x="618569" y="3250823"/>
              <a:ext cx="457197" cy="4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7186DF9E-B126-4FB6-A144-EE3CF11E1662}"/>
                </a:ext>
              </a:extLst>
            </p:cNvPr>
            <p:cNvSpPr/>
            <p:nvPr/>
          </p:nvSpPr>
          <p:spPr>
            <a:xfrm>
              <a:off x="8458205" y="3250823"/>
              <a:ext cx="457197" cy="4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Соединитель: изогнутый 22">
              <a:extLst>
                <a:ext uri="{FF2B5EF4-FFF2-40B4-BE49-F238E27FC236}">
                  <a16:creationId xmlns="" xmlns:a16="http://schemas.microsoft.com/office/drawing/2014/main" id="{6AC378A1-DB35-4684-A038-66955107E67A}"/>
                </a:ext>
              </a:extLst>
            </p:cNvPr>
            <p:cNvCxnSpPr>
              <a:cxnSpLocks/>
              <a:stCxn id="19" idx="1"/>
              <a:endCxn id="21" idx="0"/>
            </p:cNvCxnSpPr>
            <p:nvPr/>
          </p:nvCxnSpPr>
          <p:spPr>
            <a:xfrm rot="10800000" flipV="1">
              <a:off x="847169" y="211791"/>
              <a:ext cx="3664319" cy="3039032"/>
            </a:xfrm>
            <a:prstGeom prst="curvedConnector2">
              <a:avLst/>
            </a:prstGeom>
            <a:ln w="1905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: изогнутый 23">
              <a:extLst>
                <a:ext uri="{FF2B5EF4-FFF2-40B4-BE49-F238E27FC236}">
                  <a16:creationId xmlns="" xmlns:a16="http://schemas.microsoft.com/office/drawing/2014/main" id="{6B8E8991-1C9F-48B9-A98E-75EC6F269957}"/>
                </a:ext>
              </a:extLst>
            </p:cNvPr>
            <p:cNvCxnSpPr>
              <a:cxnSpLocks/>
              <a:stCxn id="20" idx="1"/>
              <a:endCxn id="21" idx="2"/>
            </p:cNvCxnSpPr>
            <p:nvPr/>
          </p:nvCxnSpPr>
          <p:spPr>
            <a:xfrm rot="10800000">
              <a:off x="847168" y="3687854"/>
              <a:ext cx="3664318" cy="2985250"/>
            </a:xfrm>
            <a:prstGeom prst="curvedConnector2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: изогнутый 24">
              <a:extLst>
                <a:ext uri="{FF2B5EF4-FFF2-40B4-BE49-F238E27FC236}">
                  <a16:creationId xmlns="" xmlns:a16="http://schemas.microsoft.com/office/drawing/2014/main" id="{F64F2625-58C1-4324-A5F0-FDC1C625ED73}"/>
                </a:ext>
              </a:extLst>
            </p:cNvPr>
            <p:cNvCxnSpPr>
              <a:cxnSpLocks/>
              <a:stCxn id="20" idx="3"/>
              <a:endCxn id="22" idx="2"/>
            </p:cNvCxnSpPr>
            <p:nvPr/>
          </p:nvCxnSpPr>
          <p:spPr>
            <a:xfrm flipV="1">
              <a:off x="4968683" y="3687854"/>
              <a:ext cx="3718121" cy="2985250"/>
            </a:xfrm>
            <a:prstGeom prst="curvedConnector2">
              <a:avLst/>
            </a:prstGeom>
            <a:ln w="1905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5CD5423-B727-41C6-AC20-F2CA3028D251}"/>
                </a:ext>
              </a:extLst>
            </p:cNvPr>
            <p:cNvSpPr txBox="1"/>
            <p:nvPr/>
          </p:nvSpPr>
          <p:spPr>
            <a:xfrm rot="2489577">
              <a:off x="6725421" y="989996"/>
              <a:ext cx="1646173" cy="40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«САДОВНИК»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C3FFCD1-ABE5-436D-B0A3-7AB4766E01B9}"/>
                </a:ext>
              </a:extLst>
            </p:cNvPr>
            <p:cNvSpPr txBox="1"/>
            <p:nvPr/>
          </p:nvSpPr>
          <p:spPr>
            <a:xfrm rot="2489577">
              <a:off x="1611480" y="5621377"/>
              <a:ext cx="981961" cy="40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«ТКАЧ»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4071095-E887-4720-9740-167FF8F0F3C0}"/>
              </a:ext>
            </a:extLst>
          </p:cNvPr>
          <p:cNvSpPr/>
          <p:nvPr/>
        </p:nvSpPr>
        <p:spPr>
          <a:xfrm>
            <a:off x="1677499" y="3992654"/>
            <a:ext cx="1290930" cy="367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Коммуникация и вовлечение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A8F668C-CACF-406D-BD42-7ECDB217E557}"/>
              </a:ext>
            </a:extLst>
          </p:cNvPr>
          <p:cNvSpPr/>
          <p:nvPr/>
        </p:nvSpPr>
        <p:spPr>
          <a:xfrm>
            <a:off x="3908288" y="2300518"/>
            <a:ext cx="1290930" cy="367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Создание новых идей и смыслов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1B8A3EA-4210-432B-99B0-0C33E6164B39}"/>
              </a:ext>
            </a:extLst>
          </p:cNvPr>
          <p:cNvSpPr/>
          <p:nvPr/>
        </p:nvSpPr>
        <p:spPr>
          <a:xfrm>
            <a:off x="3914514" y="4065280"/>
            <a:ext cx="1290930" cy="367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«Быть изменениями»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67A2E19-E88A-4482-ABE1-281C28CD46ED}"/>
              </a:ext>
            </a:extLst>
          </p:cNvPr>
          <p:cNvSpPr/>
          <p:nvPr/>
        </p:nvSpPr>
        <p:spPr>
          <a:xfrm>
            <a:off x="6193442" y="4065279"/>
            <a:ext cx="1290930" cy="367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Дизайн систем и процессов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D89F10-4531-4F2D-B2F4-DC81BCEFF1C7}"/>
              </a:ext>
            </a:extLst>
          </p:cNvPr>
          <p:cNvSpPr/>
          <p:nvPr/>
        </p:nvSpPr>
        <p:spPr>
          <a:xfrm>
            <a:off x="3903685" y="5775784"/>
            <a:ext cx="1290930" cy="367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Формирование отношений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4F68D78-D62C-41A7-B353-3770F16CCF49}"/>
              </a:ext>
            </a:extLst>
          </p:cNvPr>
          <p:cNvSpPr txBox="1"/>
          <p:nvPr/>
        </p:nvSpPr>
        <p:spPr>
          <a:xfrm>
            <a:off x="6567774" y="650951"/>
            <a:ext cx="249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исследование </a:t>
            </a:r>
            <a:r>
              <a:rPr lang="en-US" sz="1400" i="1" dirty="0"/>
              <a:t>GEF</a:t>
            </a:r>
            <a:r>
              <a:rPr lang="ru-RU" sz="1400" i="1" dirty="0"/>
              <a:t> «Образовательные </a:t>
            </a:r>
            <a:br>
              <a:rPr lang="ru-RU" sz="1400" i="1" dirty="0"/>
            </a:br>
            <a:r>
              <a:rPr lang="ru-RU" sz="1400" i="1" dirty="0"/>
              <a:t>экосистемы: возникновение новой практики»</a:t>
            </a:r>
            <a:endParaRPr lang="en-US" sz="1400" i="1" dirty="0"/>
          </a:p>
        </p:txBody>
      </p:sp>
      <p:sp>
        <p:nvSpPr>
          <p:cNvPr id="34" name="Номер слайда 1">
            <a:extLst>
              <a:ext uri="{FF2B5EF4-FFF2-40B4-BE49-F238E27FC236}">
                <a16:creationId xmlns="" xmlns:a16="http://schemas.microsoft.com/office/drawing/2014/main" id="{C98E05CC-F8FA-4327-B079-B5637FBE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0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DF) The SchoolWeavers Tool: supporting school leaders to weave ...">
            <a:extLst>
              <a:ext uri="{FF2B5EF4-FFF2-40B4-BE49-F238E27FC236}">
                <a16:creationId xmlns="" xmlns:a16="http://schemas.microsoft.com/office/drawing/2014/main" id="{C29D904B-9853-4547-A82B-012AF808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7" y="1466849"/>
            <a:ext cx="4619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4BBDE2E9-2703-44F3-97B3-2105A1C8B3D4}"/>
              </a:ext>
            </a:extLst>
          </p:cNvPr>
          <p:cNvSpPr txBox="1">
            <a:spLocks/>
          </p:cNvSpPr>
          <p:nvPr/>
        </p:nvSpPr>
        <p:spPr>
          <a:xfrm>
            <a:off x="1115404" y="11297"/>
            <a:ext cx="7985732" cy="12557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+mn-ea"/>
                <a:cs typeface="+mn-cs"/>
              </a:rPr>
              <a:t>Практика «школ, создающих экосистему»: культивация процессов, сфокусированных на человеке, команде, культуре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5916C34-12B3-4D6D-8B2B-7EDA5A905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-12526"/>
            <a:ext cx="884099" cy="93610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DB4C42-3E8D-4703-851E-305E106A598E}"/>
              </a:ext>
            </a:extLst>
          </p:cNvPr>
          <p:cNvSpPr/>
          <p:nvPr/>
        </p:nvSpPr>
        <p:spPr>
          <a:xfrm>
            <a:off x="1304925" y="6231512"/>
            <a:ext cx="7058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https://www.researchgate.net/publication/341276687_The_SchoolWeavers_Tool_supporting_school_leaders_to_weave_learning_ecosystems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864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="" xmlns:a16="http://schemas.microsoft.com/office/drawing/2014/main" id="{8CFFB2A9-9AD0-42BF-B39F-34DF08F4A129}"/>
              </a:ext>
            </a:extLst>
          </p:cNvPr>
          <p:cNvSpPr txBox="1">
            <a:spLocks/>
          </p:cNvSpPr>
          <p:nvPr/>
        </p:nvSpPr>
        <p:spPr>
          <a:xfrm>
            <a:off x="1115404" y="24221"/>
            <a:ext cx="7985732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+mn-ea"/>
                <a:cs typeface="+mn-cs"/>
              </a:rPr>
              <a:t>Практика «школ, которые учатся» </a:t>
            </a:r>
            <a:r>
              <a:rPr lang="en-US" sz="2800" b="1" dirty="0"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latin typeface="+mn-lt"/>
                <a:ea typeface="+mn-ea"/>
                <a:cs typeface="+mn-cs"/>
              </a:rPr>
            </a:br>
            <a:r>
              <a:rPr lang="ru-RU" sz="2800" b="1" dirty="0">
                <a:latin typeface="+mn-lt"/>
                <a:ea typeface="+mn-ea"/>
                <a:cs typeface="+mn-cs"/>
              </a:rPr>
              <a:t>(исследование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HundrED</a:t>
            </a:r>
            <a:r>
              <a:rPr lang="en-US" sz="2800" b="1" dirty="0">
                <a:latin typeface="+mn-lt"/>
                <a:ea typeface="+mn-ea"/>
                <a:cs typeface="+mn-cs"/>
              </a:rPr>
              <a:t> / GEF /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Whitttle</a:t>
            </a:r>
            <a:r>
              <a:rPr lang="ru-RU" sz="2800" b="1" dirty="0">
                <a:latin typeface="+mn-lt"/>
                <a:ea typeface="+mn-ea"/>
                <a:cs typeface="+mn-cs"/>
              </a:rPr>
              <a:t>) </a:t>
            </a:r>
          </a:p>
        </p:txBody>
      </p:sp>
      <p:sp>
        <p:nvSpPr>
          <p:cNvPr id="6" name="Номер слайда 25">
            <a:extLst>
              <a:ext uri="{FF2B5EF4-FFF2-40B4-BE49-F238E27FC236}">
                <a16:creationId xmlns="" xmlns:a16="http://schemas.microsoft.com/office/drawing/2014/main" id="{C8269176-7857-4D5F-B3D5-0DB63355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1934" y="6478271"/>
            <a:ext cx="2057400" cy="365125"/>
          </a:xfrm>
        </p:spPr>
        <p:txBody>
          <a:bodyPr/>
          <a:lstStyle/>
          <a:p>
            <a:fld id="{60E4D33A-6729-4C67-B5FF-F9311C41928A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="" xmlns:a16="http://schemas.microsoft.com/office/drawing/2014/main" id="{DB601A74-A90D-4F5A-AC9E-F48B85087205}"/>
              </a:ext>
            </a:extLst>
          </p:cNvPr>
          <p:cNvSpPr/>
          <p:nvPr/>
        </p:nvSpPr>
        <p:spPr>
          <a:xfrm>
            <a:off x="540911" y="1413986"/>
            <a:ext cx="1764405" cy="113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Практики / ритуалы / процессы</a:t>
            </a:r>
            <a:endParaRPr lang="en-US" sz="1900" dirty="0"/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="" xmlns:a16="http://schemas.microsoft.com/office/drawing/2014/main" id="{3241DD29-39CF-46D9-9206-553F4357F04C}"/>
              </a:ext>
            </a:extLst>
          </p:cNvPr>
          <p:cNvSpPr/>
          <p:nvPr/>
        </p:nvSpPr>
        <p:spPr>
          <a:xfrm>
            <a:off x="540911" y="3332304"/>
            <a:ext cx="1764405" cy="113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Культура и ценности</a:t>
            </a:r>
            <a:endParaRPr lang="en-US" sz="1900" dirty="0"/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="" xmlns:a16="http://schemas.microsoft.com/office/drawing/2014/main" id="{2E55C9A2-7A1F-4AA6-BC6A-A75656725A17}"/>
              </a:ext>
            </a:extLst>
          </p:cNvPr>
          <p:cNvSpPr/>
          <p:nvPr/>
        </p:nvSpPr>
        <p:spPr>
          <a:xfrm>
            <a:off x="540910" y="5284926"/>
            <a:ext cx="1764405" cy="113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Образовательные опыты и со-обучение</a:t>
            </a: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192DAE-EE88-49E9-B3AC-7F313196599C}"/>
              </a:ext>
            </a:extLst>
          </p:cNvPr>
          <p:cNvSpPr txBox="1"/>
          <p:nvPr/>
        </p:nvSpPr>
        <p:spPr>
          <a:xfrm>
            <a:off x="2814639" y="5143504"/>
            <a:ext cx="5929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в практике и в группах с опорой на самостоятельность учителей как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постоянной обратной связи со внутренними и внешними стейкхолдерами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Технологии и среда, работающие на со-развитие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1134F7-E7DB-434A-B4E2-EF75F10F6C89}"/>
              </a:ext>
            </a:extLst>
          </p:cNvPr>
          <p:cNvSpPr txBox="1"/>
          <p:nvPr/>
        </p:nvSpPr>
        <p:spPr>
          <a:xfrm>
            <a:off x="2814638" y="1141981"/>
            <a:ext cx="5443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Практики найма и распределения ролей (соответствие ценностям и интересам, поддержание разнообразия)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Практики </a:t>
            </a:r>
            <a:r>
              <a:rPr lang="ru-RU" dirty="0" err="1"/>
              <a:t>сонастройки</a:t>
            </a:r>
            <a:r>
              <a:rPr lang="ru-RU" dirty="0"/>
              <a:t> и поддержания общности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Вовлечение в развитие территории / местных сообществ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1D8E06-7E92-4AD9-A633-B45D0FB44BB8}"/>
              </a:ext>
            </a:extLst>
          </p:cNvPr>
          <p:cNvSpPr txBox="1"/>
          <p:nvPr/>
        </p:nvSpPr>
        <p:spPr>
          <a:xfrm>
            <a:off x="2814638" y="3057776"/>
            <a:ext cx="564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Ориентация на результативность и постоянный рост личного и коллективного мастерства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Ценности «человечности»</a:t>
            </a:r>
            <a:r>
              <a:rPr lang="ru-RU" dirty="0"/>
              <a:t>: открытость, искренность, сопереживание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Атмосфера игры, вдохновения и радости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Практики выстраивания доверия, </a:t>
            </a:r>
            <a:r>
              <a:rPr lang="ru-RU" b="1" dirty="0"/>
              <a:t>лидер как модель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449D69F-BAF5-4679-A45E-8057F0817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/>
          <p:nvPr/>
        </p:nvSpPr>
        <p:spPr>
          <a:xfrm>
            <a:off x="1957590" y="2290492"/>
            <a:ext cx="5473519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начали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процесс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открытия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изобретения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новых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организационных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будут развиваться в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век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Нужна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смелость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отпустить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старый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отказаться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большинства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вещей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которыми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ранее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дорожили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оставить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позади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представления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работает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Маргарет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тли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1013433" y="445188"/>
            <a:ext cx="79934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 еще предстоит открыть / изобрести  </a:t>
            </a:r>
            <a:b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институты 21 века – и роль педагогов и руководителей в них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Shape 988"/>
          <p:cNvSpPr/>
          <p:nvPr/>
        </p:nvSpPr>
        <p:spPr>
          <a:xfrm>
            <a:off x="1418661" y="1850917"/>
            <a:ext cx="487634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89" name="Shape 989"/>
          <p:cNvSpPr/>
          <p:nvPr/>
        </p:nvSpPr>
        <p:spPr>
          <a:xfrm>
            <a:off x="7417788" y="4586768"/>
            <a:ext cx="487634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46865"/>
            <a:ext cx="884099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A3F954-25E5-4419-B77D-B007AB2E9B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9168"/>
            <a:ext cx="9144000" cy="4074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1FEBE4-2EDE-4454-9DB0-0C189D2A684A}"/>
              </a:ext>
            </a:extLst>
          </p:cNvPr>
          <p:cNvSpPr txBox="1"/>
          <p:nvPr/>
        </p:nvSpPr>
        <p:spPr>
          <a:xfrm>
            <a:off x="1288871" y="327720"/>
            <a:ext cx="5664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Время «идеального шторма»?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4DCCA2A-99A4-445B-A42C-B57EF3A9F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85" y="196604"/>
            <a:ext cx="884099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8930" y="226407"/>
            <a:ext cx="801254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+mn-lt"/>
                <a:ea typeface="+mn-ea"/>
                <a:cs typeface="+mn-cs"/>
              </a:rPr>
              <a:t>Для дальнейшего изучения</a:t>
            </a:r>
            <a:r>
              <a:rPr lang="en-US" sz="2400" b="1" dirty="0">
                <a:latin typeface="+mn-lt"/>
                <a:ea typeface="+mn-ea"/>
                <a:cs typeface="+mn-cs"/>
              </a:rPr>
              <a:t>: </a:t>
            </a:r>
            <a:r>
              <a:rPr lang="ru-RU" sz="2400" b="1" dirty="0" err="1">
                <a:latin typeface="+mn-lt"/>
                <a:ea typeface="+mn-ea"/>
                <a:cs typeface="+mn-cs"/>
                <a:hlinkClick r:id="rId2"/>
              </a:rPr>
              <a:t>www</a:t>
            </a:r>
            <a:r>
              <a:rPr lang="ru-RU" sz="2400" b="1" dirty="0">
                <a:latin typeface="+mn-lt"/>
                <a:ea typeface="+mn-ea"/>
                <a:cs typeface="+mn-cs"/>
                <a:hlinkClick r:id="rId2"/>
              </a:rPr>
              <a:t>.</a:t>
            </a:r>
            <a:r>
              <a:rPr lang="es-ES" sz="2400" b="1" dirty="0">
                <a:latin typeface="+mn-lt"/>
                <a:ea typeface="+mn-ea"/>
                <a:cs typeface="+mn-cs"/>
                <a:hlinkClick r:id="rId2"/>
              </a:rPr>
              <a:t>globaledufutures</a:t>
            </a:r>
            <a:r>
              <a:rPr lang="ru-RU" sz="2400" b="1" dirty="0">
                <a:latin typeface="+mn-lt"/>
                <a:ea typeface="+mn-ea"/>
                <a:cs typeface="+mn-cs"/>
                <a:hlinkClick r:id="rId2"/>
              </a:rPr>
              <a:t>.</a:t>
            </a:r>
            <a:r>
              <a:rPr lang="ru-RU" sz="2400" b="1" dirty="0" err="1">
                <a:latin typeface="+mn-lt"/>
                <a:ea typeface="+mn-ea"/>
                <a:cs typeface="+mn-cs"/>
                <a:hlinkClick r:id="rId2"/>
              </a:rPr>
              <a:t>org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092" y="6370260"/>
            <a:ext cx="3421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venir Light"/>
              </a:rPr>
              <a:t>Карта глобального образования </a:t>
            </a:r>
            <a:r>
              <a:rPr lang="en-US" sz="1400" b="1" dirty="0">
                <a:latin typeface="Avenir Light"/>
              </a:rPr>
              <a:t>2035</a:t>
            </a:r>
            <a:endParaRPr lang="ru-RU" sz="1400" dirty="0">
              <a:latin typeface="Avenir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092" y="4128282"/>
            <a:ext cx="3171907" cy="2150424"/>
          </a:xfrm>
          <a:prstGeom prst="rect">
            <a:avLst/>
          </a:prstGeom>
        </p:spPr>
      </p:pic>
      <p:pic>
        <p:nvPicPr>
          <p:cNvPr id="16" name="Picture 2" descr="http://www.edu2035.org/images/people/eoKmUUHefbPpcI5T14IBBbmVm7lLfI1i8KK2uVMH.jpeg">
            <a:extLst>
              <a:ext uri="{FF2B5EF4-FFF2-40B4-BE49-F238E27FC236}">
                <a16:creationId xmlns="" xmlns:a16="http://schemas.microsoft.com/office/drawing/2014/main" id="{B3D04F84-9DA9-4555-AF5E-B922536F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63" y="1143189"/>
            <a:ext cx="3069872" cy="23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edu2035.org/images/people/Db3C0KGRC8BV7HxX0gdNuf83Vq9lELOmrqvcF5Ou.jpeg">
            <a:extLst>
              <a:ext uri="{FF2B5EF4-FFF2-40B4-BE49-F238E27FC236}">
                <a16:creationId xmlns="" xmlns:a16="http://schemas.microsoft.com/office/drawing/2014/main" id="{DEF15A79-4FEC-4A8D-A2EF-0DECACB2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068" y="1085261"/>
            <a:ext cx="3168352" cy="23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edu2035.org/images/people/nayT3iT7KqtHxkw72ptvoJ3jwzRti8YM7kYoaOrv.jpeg">
            <a:extLst>
              <a:ext uri="{FF2B5EF4-FFF2-40B4-BE49-F238E27FC236}">
                <a16:creationId xmlns="" xmlns:a16="http://schemas.microsoft.com/office/drawing/2014/main" id="{C63661E5-EB46-45A4-9FF0-8A1EE510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308" y="4052292"/>
            <a:ext cx="3069873" cy="23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8431D9A-7948-43EF-AF2A-80450BB2D3D5}"/>
              </a:ext>
            </a:extLst>
          </p:cNvPr>
          <p:cNvSpPr/>
          <p:nvPr/>
        </p:nvSpPr>
        <p:spPr>
          <a:xfrm>
            <a:off x="1360763" y="3396027"/>
            <a:ext cx="306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venir Light"/>
              </a:rPr>
              <a:t>Образовательные экосистемы для общественной трансформации</a:t>
            </a:r>
            <a:endParaRPr lang="ru-RU" sz="1400" dirty="0">
              <a:latin typeface="Avenir Ligh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D533D1A-120F-47D0-BF74-42E23DC99350}"/>
              </a:ext>
            </a:extLst>
          </p:cNvPr>
          <p:cNvSpPr/>
          <p:nvPr/>
        </p:nvSpPr>
        <p:spPr>
          <a:xfrm>
            <a:off x="5113308" y="3352538"/>
            <a:ext cx="303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venir Light"/>
              </a:rPr>
              <a:t>Навыки будущего: как процветать в новом сложном мире</a:t>
            </a:r>
            <a:endParaRPr lang="ru-RU" sz="1400" dirty="0">
              <a:latin typeface="Avenir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037DA46-6A21-4D04-B601-39C3062E9534}"/>
              </a:ext>
            </a:extLst>
          </p:cNvPr>
          <p:cNvSpPr/>
          <p:nvPr/>
        </p:nvSpPr>
        <p:spPr>
          <a:xfrm>
            <a:off x="4919492" y="6355212"/>
            <a:ext cx="3670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venir Light"/>
              </a:rPr>
              <a:t>Будущее образования: глобальная повестка</a:t>
            </a:r>
            <a:endParaRPr lang="ru-RU" sz="1400" dirty="0">
              <a:latin typeface="Avenir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C1250F-7E2D-46E3-A300-1B51A222F9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="" xmlns:a16="http://schemas.microsoft.com/office/drawing/2014/main" id="{1152350C-5302-4841-BA75-C6D8ED2C6CB7}"/>
              </a:ext>
            </a:extLst>
          </p:cNvPr>
          <p:cNvSpPr txBox="1">
            <a:spLocks/>
          </p:cNvSpPr>
          <p:nvPr/>
        </p:nvSpPr>
        <p:spPr>
          <a:xfrm>
            <a:off x="1172557" y="124028"/>
            <a:ext cx="7685694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  <a:ea typeface="+mn-ea"/>
                <a:cs typeface="+mn-cs"/>
              </a:rPr>
              <a:t>«Самый большой эксперимент в истории» показывает, что образование способно и будет быстро меняться 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BA5DBD-F740-4F4E-8E83-C731962F3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5" y="70397"/>
            <a:ext cx="884099" cy="936105"/>
          </a:xfrm>
          <a:prstGeom prst="rect">
            <a:avLst/>
          </a:prstGeom>
        </p:spPr>
      </p:pic>
      <p:pic>
        <p:nvPicPr>
          <p:cNvPr id="4" name="Picture 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2F565F7C-D9F1-435E-91FC-A8ABC602967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41" y="2862897"/>
            <a:ext cx="3759518" cy="32616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6C55F2B-FCAD-41CA-BB06-68AEC73E1E61}"/>
              </a:ext>
            </a:extLst>
          </p:cNvPr>
          <p:cNvSpPr/>
          <p:nvPr/>
        </p:nvSpPr>
        <p:spPr>
          <a:xfrm>
            <a:off x="828675" y="1690985"/>
            <a:ext cx="7572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течение марта-апреля 2020 г. 1.5 миллиарда учащихся в 188 странах (91% от общего числа в мире) перешли в режим карантина.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FB8D7F-30D7-456A-B6D9-D9375E326F76}"/>
              </a:ext>
            </a:extLst>
          </p:cNvPr>
          <p:cNvSpPr/>
          <p:nvPr/>
        </p:nvSpPr>
        <p:spPr>
          <a:xfrm>
            <a:off x="3922871" y="6335584"/>
            <a:ext cx="5305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https://en.unesco.org/covid19/educationresponse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30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="" xmlns:a16="http://schemas.microsoft.com/office/drawing/2014/main" id="{F1123945-3D40-40E7-969E-3B72264DF5E7}"/>
              </a:ext>
            </a:extLst>
          </p:cNvPr>
          <p:cNvSpPr txBox="1">
            <a:spLocks/>
          </p:cNvSpPr>
          <p:nvPr/>
        </p:nvSpPr>
        <p:spPr>
          <a:xfrm>
            <a:off x="1172557" y="66878"/>
            <a:ext cx="7685694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  <a:ea typeface="+mn-ea"/>
                <a:cs typeface="+mn-cs"/>
              </a:rPr>
              <a:t>Семь главных выводов для образования: куда (вероятно) будет двигаться ситуация в мире и в России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C45E64-7425-453E-9E19-D1B36920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5" y="70397"/>
            <a:ext cx="884099" cy="936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6D1B58-6DFE-4D3F-BDE0-FAD333FAC92E}"/>
              </a:ext>
            </a:extLst>
          </p:cNvPr>
          <p:cNvSpPr txBox="1"/>
          <p:nvPr/>
        </p:nvSpPr>
        <p:spPr>
          <a:xfrm>
            <a:off x="390525" y="165735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«Прививка </a:t>
            </a:r>
            <a:r>
              <a:rPr lang="ru-RU" dirty="0" err="1"/>
              <a:t>онлайна</a:t>
            </a:r>
            <a:r>
              <a:rPr lang="ru-RU" dirty="0"/>
              <a:t>»: нравится это нам или нет – обучение организаций и системы произошло, онлайн и </a:t>
            </a:r>
            <a:r>
              <a:rPr lang="en-US" dirty="0"/>
              <a:t>EdTech </a:t>
            </a:r>
            <a:r>
              <a:rPr lang="ru-RU" dirty="0"/>
              <a:t>остаются с нами</a:t>
            </a:r>
            <a:br>
              <a:rPr lang="ru-RU" dirty="0"/>
            </a:br>
            <a:r>
              <a:rPr lang="ru-RU" dirty="0"/>
              <a:t>(Но это будет другой онлайн, чем думали изначально)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Изменение содержания и формата учебных программ: «навыки будущего» и новая экономика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«Человеческое измерение» в новых учебных форматах (</a:t>
            </a:r>
            <a:r>
              <a:rPr lang="en-US" dirty="0"/>
              <a:t>SEL </a:t>
            </a:r>
            <a:r>
              <a:rPr lang="ru-RU" dirty="0"/>
              <a:t>и не только)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Новые системы оценки – переход к замеру цифрового следа и фиксации компетенций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«Сетевые» модели организации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Системам придется встроить «дополнительный контур безопасности»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Педагогам придется (продолжать) переучиваться, адаптироваться, создавать свои методики и продукты</a:t>
            </a:r>
          </a:p>
        </p:txBody>
      </p:sp>
      <p:pic>
        <p:nvPicPr>
          <p:cNvPr id="6148" name="Picture 4" descr="K-12 online classes and activities to continue school at home ...">
            <a:extLst>
              <a:ext uri="{FF2B5EF4-FFF2-40B4-BE49-F238E27FC236}">
                <a16:creationId xmlns="" xmlns:a16="http://schemas.microsoft.com/office/drawing/2014/main" id="{7839AC10-8EA8-4C7F-9A22-C1D63B73C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0725" y="2342882"/>
            <a:ext cx="3119438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rng ecosystem">
            <a:extLst>
              <a:ext uri="{FF2B5EF4-FFF2-40B4-BE49-F238E27FC236}">
                <a16:creationId xmlns="" xmlns:a16="http://schemas.microsoft.com/office/drawing/2014/main" id="{CA411B12-94AD-4D5C-93FA-8E0EF9CE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870" y="1451575"/>
            <a:ext cx="5626753" cy="50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FC4F80A-AE14-4FF4-8C69-B11E48B0DEE9}"/>
              </a:ext>
            </a:extLst>
          </p:cNvPr>
          <p:cNvSpPr txBox="1">
            <a:spLocks/>
          </p:cNvSpPr>
          <p:nvPr/>
        </p:nvSpPr>
        <p:spPr>
          <a:xfrm>
            <a:off x="966127" y="-17005"/>
            <a:ext cx="7962553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Цифровое образование неизбежно </a:t>
            </a:r>
            <a:br>
              <a:rPr lang="ru-RU" sz="2800" b="1" dirty="0">
                <a:latin typeface="+mn-lt"/>
                <a:ea typeface="+mn-ea"/>
                <a:cs typeface="+mn-cs"/>
              </a:rPr>
            </a:br>
            <a:r>
              <a:rPr lang="ru-RU" sz="2800" b="1" dirty="0">
                <a:latin typeface="+mn-lt"/>
                <a:ea typeface="+mn-ea"/>
                <a:cs typeface="+mn-cs"/>
              </a:rPr>
              <a:t>«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ученико</a:t>
            </a:r>
            <a:r>
              <a:rPr lang="ru-RU" sz="2800" b="1" dirty="0">
                <a:latin typeface="+mn-lt"/>
                <a:ea typeface="+mn-ea"/>
                <a:cs typeface="+mn-cs"/>
              </a:rPr>
              <a:t>-центрировано»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799E09-2947-4097-9E0C-EB58B4EAD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071790" y="56005"/>
            <a:ext cx="786501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Переход к «сложной» реальности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ученико</a:t>
            </a:r>
            <a:r>
              <a:rPr lang="ru-RU" sz="2800" b="1" dirty="0">
                <a:latin typeface="+mn-lt"/>
                <a:ea typeface="+mn-ea"/>
                <a:cs typeface="+mn-cs"/>
              </a:rPr>
              <a:t>-центрированного образования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1002204-DB7B-4261-89FD-663C4B8044BF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>
            <a:off x="2355049" y="4098496"/>
            <a:ext cx="4357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76FE99E8-A38A-4A65-B91C-7096FE7D5249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 flipH="1">
            <a:off x="4574608" y="2784861"/>
            <a:ext cx="1" cy="2500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96163E1-F12C-476B-8D4D-6C6B7C1AA261}"/>
              </a:ext>
            </a:extLst>
          </p:cNvPr>
          <p:cNvSpPr/>
          <p:nvPr/>
        </p:nvSpPr>
        <p:spPr>
          <a:xfrm>
            <a:off x="2955164" y="3070343"/>
            <a:ext cx="3224778" cy="1238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«Самоуправляемые учащиеся»</a:t>
            </a:r>
            <a:r>
              <a:rPr lang="en-US" dirty="0"/>
              <a:t>:</a:t>
            </a:r>
            <a:r>
              <a:rPr lang="ru-RU" dirty="0"/>
              <a:t> естественное образование на протяжении всей жизни, везде и всегда</a:t>
            </a: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9478ABD-33D1-47B5-9425-FAE854C6C5B2}"/>
              </a:ext>
            </a:extLst>
          </p:cNvPr>
          <p:cNvSpPr/>
          <p:nvPr/>
        </p:nvSpPr>
        <p:spPr>
          <a:xfrm>
            <a:off x="2475352" y="1752405"/>
            <a:ext cx="4198513" cy="1032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Глобальные образовательные платформы</a:t>
            </a:r>
            <a:r>
              <a:rPr lang="en-US" sz="1600" dirty="0"/>
              <a:t>: </a:t>
            </a:r>
            <a:r>
              <a:rPr lang="ru-RU" sz="1600" dirty="0"/>
              <a:t>самые качественные </a:t>
            </a:r>
            <a:r>
              <a:rPr lang="ru-RU" sz="1600" dirty="0" err="1"/>
              <a:t>знаниевые</a:t>
            </a:r>
            <a:r>
              <a:rPr lang="ru-RU" sz="1600" dirty="0"/>
              <a:t> и </a:t>
            </a:r>
            <a:r>
              <a:rPr lang="ru-RU" sz="1600" dirty="0" err="1"/>
              <a:t>навыковые</a:t>
            </a:r>
            <a:r>
              <a:rPr lang="ru-RU" sz="1600" dirty="0"/>
              <a:t> программы</a:t>
            </a:r>
            <a:r>
              <a:rPr lang="en-US" sz="1600" dirty="0"/>
              <a:t>, </a:t>
            </a:r>
            <a:r>
              <a:rPr lang="ru-RU" sz="1600" dirty="0"/>
              <a:t>глобальный контент</a:t>
            </a:r>
            <a:endParaRPr lang="en-US" sz="1600" dirty="0"/>
          </a:p>
          <a:p>
            <a:pPr algn="ctr"/>
            <a:r>
              <a:rPr lang="en-US" sz="1600" dirty="0"/>
              <a:t>(</a:t>
            </a:r>
            <a:r>
              <a:rPr lang="ru-RU" sz="1600" dirty="0"/>
              <a:t>появление «университетов для миллиарда»</a:t>
            </a:r>
            <a:r>
              <a:rPr lang="en-US" sz="1600" dirty="0"/>
              <a:t>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5BC79F9D-70B2-4044-8413-D2FD61AF1600}"/>
              </a:ext>
            </a:extLst>
          </p:cNvPr>
          <p:cNvSpPr/>
          <p:nvPr/>
        </p:nvSpPr>
        <p:spPr>
          <a:xfrm>
            <a:off x="2475351" y="5285500"/>
            <a:ext cx="4198513" cy="1000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Местные образовательные экосистемы</a:t>
            </a:r>
            <a:r>
              <a:rPr lang="en-US" sz="1600" dirty="0"/>
              <a:t>: </a:t>
            </a:r>
            <a:r>
              <a:rPr lang="ru-RU" sz="1600" dirty="0"/>
              <a:t>существующие форматы </a:t>
            </a:r>
            <a:r>
              <a:rPr lang="en-US" sz="1600" dirty="0"/>
              <a:t>(</a:t>
            </a:r>
            <a:r>
              <a:rPr lang="ru-RU" sz="1600" dirty="0"/>
              <a:t>школы </a:t>
            </a:r>
            <a:r>
              <a:rPr lang="en-US" sz="1600" dirty="0"/>
              <a:t>/ </a:t>
            </a:r>
            <a:r>
              <a:rPr lang="ru-RU" sz="1600" dirty="0"/>
              <a:t>колледжи </a:t>
            </a:r>
            <a:r>
              <a:rPr lang="en-US" sz="1600" dirty="0"/>
              <a:t>/ </a:t>
            </a:r>
            <a:r>
              <a:rPr lang="ru-RU" sz="1600" dirty="0"/>
              <a:t>университеты </a:t>
            </a:r>
            <a:r>
              <a:rPr lang="en-US" sz="1600" dirty="0"/>
              <a:t>) + </a:t>
            </a:r>
            <a:r>
              <a:rPr lang="ru-RU" sz="1600" dirty="0"/>
              <a:t>новые форматы для обучения на полном цикле жизни человека</a:t>
            </a:r>
            <a:endParaRPr lang="en-US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C989C99-8531-4F95-846D-E5A923518D3E}"/>
              </a:ext>
            </a:extLst>
          </p:cNvPr>
          <p:cNvSpPr/>
          <p:nvPr/>
        </p:nvSpPr>
        <p:spPr>
          <a:xfrm>
            <a:off x="337121" y="3196973"/>
            <a:ext cx="2017928" cy="18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Образовательные технологии для персональных траекторий в обучении, карьере, </a:t>
            </a:r>
            <a:r>
              <a:rPr lang="ru-RU" sz="1600" dirty="0" err="1"/>
              <a:t>ЗОЖ</a:t>
            </a:r>
            <a:r>
              <a:rPr lang="ru-RU" sz="1600" dirty="0"/>
              <a:t> и пр. </a:t>
            </a:r>
            <a:endParaRPr lang="en-US" sz="16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785C0E4-1629-4A8D-B529-C98116776038}"/>
              </a:ext>
            </a:extLst>
          </p:cNvPr>
          <p:cNvSpPr/>
          <p:nvPr/>
        </p:nvSpPr>
        <p:spPr>
          <a:xfrm>
            <a:off x="6712840" y="3196973"/>
            <a:ext cx="2180584" cy="18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Сообщества практики становятся пространством саморазвития, дают поддержку соратников и наставничество </a:t>
            </a:r>
            <a:endParaRPr lang="en-US" sz="16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4744E12-6B3B-4BC7-A43C-81A0178E516F}"/>
              </a:ext>
            </a:extLst>
          </p:cNvPr>
          <p:cNvSpPr/>
          <p:nvPr/>
        </p:nvSpPr>
        <p:spPr>
          <a:xfrm>
            <a:off x="2955164" y="4439785"/>
            <a:ext cx="3224778" cy="658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Навыки будущего внутри учебных программ</a:t>
            </a:r>
            <a:endParaRPr lang="en-US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760D6E1-F922-4FD2-9162-1C858744728E}"/>
              </a:ext>
            </a:extLst>
          </p:cNvPr>
          <p:cNvSpPr/>
          <p:nvPr/>
        </p:nvSpPr>
        <p:spPr>
          <a:xfrm>
            <a:off x="2475351" y="1445453"/>
            <a:ext cx="4198513" cy="30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ГЛОБАЛЬНО ОРИЕНТИРОВАННЫЕ</a:t>
            </a:r>
            <a:endParaRPr lang="en-US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C688D3BF-2662-40FC-935A-F3E1940B8D91}"/>
              </a:ext>
            </a:extLst>
          </p:cNvPr>
          <p:cNvSpPr/>
          <p:nvPr/>
        </p:nvSpPr>
        <p:spPr>
          <a:xfrm>
            <a:off x="337121" y="2731387"/>
            <a:ext cx="2017928" cy="530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ПЕРСОНАЛИЗАЦИЯ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 err="1"/>
              <a:t>ТЕХНОЛОГИЗАЦИЯ</a:t>
            </a:r>
            <a:endParaRPr lang="en-US" sz="16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7B3C762-00E9-4E95-B8C1-6136756EC412}"/>
              </a:ext>
            </a:extLst>
          </p:cNvPr>
          <p:cNvSpPr/>
          <p:nvPr/>
        </p:nvSpPr>
        <p:spPr>
          <a:xfrm>
            <a:off x="6712840" y="2731386"/>
            <a:ext cx="2180584" cy="530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КООПЕРАТИВНОСТЬ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ЛИЦОМ К ЛИЦУ</a:t>
            </a:r>
            <a:endParaRPr lang="en-US" sz="16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3CE8EA2-C7FE-4A2C-A97B-834961C8C8FC}"/>
              </a:ext>
            </a:extLst>
          </p:cNvPr>
          <p:cNvSpPr/>
          <p:nvPr/>
        </p:nvSpPr>
        <p:spPr>
          <a:xfrm>
            <a:off x="2475351" y="6285760"/>
            <a:ext cx="4198513" cy="318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УЧИТЫВАЮЩИЕ МЕСТНЫЙ КОНТЕКСТ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4250DF-2396-4ABA-A32D-FFE2DEC86748}"/>
              </a:ext>
            </a:extLst>
          </p:cNvPr>
          <p:cNvSpPr txBox="1"/>
          <p:nvPr/>
        </p:nvSpPr>
        <p:spPr>
          <a:xfrm>
            <a:off x="154076" y="6084679"/>
            <a:ext cx="1944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Доклад </a:t>
            </a:r>
            <a:r>
              <a:rPr lang="en-US" sz="1400" i="1" dirty="0"/>
              <a:t>GEF</a:t>
            </a:r>
            <a:br>
              <a:rPr lang="en-US" sz="1400" i="1" dirty="0"/>
            </a:br>
            <a:r>
              <a:rPr lang="ru-RU" sz="1400" i="1" dirty="0"/>
              <a:t>«Образовательные </a:t>
            </a:r>
            <a:br>
              <a:rPr lang="ru-RU" sz="1400" i="1" dirty="0"/>
            </a:br>
            <a:r>
              <a:rPr lang="ru-RU" sz="1400" i="1" dirty="0"/>
              <a:t>экосистемы»</a:t>
            </a:r>
            <a:endParaRPr lang="en-US" sz="1400" i="1" dirty="0"/>
          </a:p>
        </p:txBody>
      </p:sp>
      <p:sp>
        <p:nvSpPr>
          <p:cNvPr id="17" name="Номер слайда 1">
            <a:extLst>
              <a:ext uri="{FF2B5EF4-FFF2-40B4-BE49-F238E27FC236}">
                <a16:creationId xmlns="" xmlns:a16="http://schemas.microsoft.com/office/drawing/2014/main" id="{B72421C2-7E80-4B3B-9AA2-7368ACF1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37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786770" y="2652317"/>
            <a:ext cx="5832648" cy="14588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/>
              <a:t>Потребности в обучении на протяжении жизни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2165424" y="3512371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663484" y="3506146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443566" y="3461622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433676" y="3458511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721708" y="3507877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67902" y="3427487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441788" y="3471388"/>
            <a:ext cx="180020" cy="14401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3" idx="0"/>
          </p:cNvCxnSpPr>
          <p:nvPr/>
        </p:nvCxnSpPr>
        <p:spPr>
          <a:xfrm flipH="1">
            <a:off x="2238246" y="3512371"/>
            <a:ext cx="17188" cy="117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513484" y="3615403"/>
            <a:ext cx="20093" cy="1146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506497" y="3599696"/>
            <a:ext cx="11980" cy="108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794529" y="3609568"/>
            <a:ext cx="7529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14609" y="3645573"/>
            <a:ext cx="39777" cy="104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540723" y="3635807"/>
            <a:ext cx="40293" cy="105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24298" y="3413074"/>
            <a:ext cx="17190" cy="156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165424" y="4833704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51478" y="5049728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43566" y="4833704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33676" y="4770640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21708" y="4833704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41788" y="4761696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67902" y="4761696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2378192">
            <a:off x="1704922" y="4652376"/>
            <a:ext cx="154898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4795490">
            <a:off x="2779578" y="4349632"/>
            <a:ext cx="756038" cy="15519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378192">
            <a:off x="4148263" y="4538256"/>
            <a:ext cx="96543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378192">
            <a:off x="6184246" y="4463899"/>
            <a:ext cx="7935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378192">
            <a:off x="5254123" y="4451647"/>
            <a:ext cx="693893" cy="86409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920639" y="5483517"/>
            <a:ext cx="16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существующие</a:t>
            </a:r>
            <a:br>
              <a:rPr lang="ru-RU" dirty="0"/>
            </a:br>
            <a:r>
              <a:rPr lang="ru-RU" dirty="0"/>
              <a:t>институты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1178" y="5409768"/>
            <a:ext cx="232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требуемые</a:t>
            </a:r>
            <a:r>
              <a:rPr lang="en-US" dirty="0"/>
              <a:t> (</a:t>
            </a:r>
            <a:r>
              <a:rPr lang="ru-RU" dirty="0"/>
              <a:t>будущие</a:t>
            </a:r>
            <a:r>
              <a:rPr lang="en-US" dirty="0"/>
              <a:t>)</a:t>
            </a:r>
            <a:br>
              <a:rPr lang="en-US" dirty="0"/>
            </a:br>
            <a:r>
              <a:rPr lang="ru-RU" dirty="0"/>
              <a:t>институты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7362" y="4329648"/>
            <a:ext cx="590465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24381" y="6192564"/>
            <a:ext cx="24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Локальная экосистема</a:t>
            </a:r>
          </a:p>
        </p:txBody>
      </p:sp>
      <p:cxnSp>
        <p:nvCxnSpPr>
          <p:cNvPr id="34" name="Прямая соединительная линия 33"/>
          <p:cNvCxnSpPr>
            <a:stCxn id="25" idx="0"/>
            <a:endCxn id="26" idx="3"/>
          </p:cNvCxnSpPr>
          <p:nvPr/>
        </p:nvCxnSpPr>
        <p:spPr>
          <a:xfrm flipV="1">
            <a:off x="3921621" y="4987834"/>
            <a:ext cx="251611" cy="20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6" idx="7"/>
            <a:endCxn id="28" idx="3"/>
          </p:cNvCxnSpPr>
          <p:nvPr/>
        </p:nvCxnSpPr>
        <p:spPr>
          <a:xfrm>
            <a:off x="5088728" y="4952774"/>
            <a:ext cx="128527" cy="96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8" idx="7"/>
            <a:endCxn id="27" idx="3"/>
          </p:cNvCxnSpPr>
          <p:nvPr/>
        </p:nvCxnSpPr>
        <p:spPr>
          <a:xfrm>
            <a:off x="5984884" y="4804923"/>
            <a:ext cx="185186" cy="1473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058273" y="5121736"/>
            <a:ext cx="94718" cy="1066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765754" y="6188678"/>
            <a:ext cx="954918" cy="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45880" y="6147852"/>
            <a:ext cx="267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инструменты интеграции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4127642" y="5198303"/>
            <a:ext cx="946584" cy="787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1607362" y="1316643"/>
            <a:ext cx="5904656" cy="1206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 rot="5400000">
            <a:off x="5330396" y="1965792"/>
            <a:ext cx="460351" cy="508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5468754" y="2396763"/>
            <a:ext cx="171264" cy="51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 rot="5400000">
            <a:off x="2511312" y="1992684"/>
            <a:ext cx="460351" cy="508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2649670" y="2436534"/>
            <a:ext cx="171264" cy="51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4790680" y="1324624"/>
            <a:ext cx="252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Глобальная экосистема</a:t>
            </a:r>
          </a:p>
        </p:txBody>
      </p:sp>
      <p:sp>
        <p:nvSpPr>
          <p:cNvPr id="77" name="Овал 76"/>
          <p:cNvSpPr/>
          <p:nvPr/>
        </p:nvSpPr>
        <p:spPr>
          <a:xfrm>
            <a:off x="2651478" y="2153010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468754" y="2111198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620241" y="1582017"/>
            <a:ext cx="584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Онлайн-платформы для множества локальных экосистем</a:t>
            </a:r>
            <a:endParaRPr lang="en-US" dirty="0"/>
          </a:p>
        </p:txBody>
      </p:sp>
      <p:sp>
        <p:nvSpPr>
          <p:cNvPr id="81" name="Овал 80"/>
          <p:cNvSpPr/>
          <p:nvPr/>
        </p:nvSpPr>
        <p:spPr>
          <a:xfrm rot="5400000">
            <a:off x="3293354" y="1979805"/>
            <a:ext cx="460351" cy="50895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rot="5400000">
            <a:off x="4309876" y="1976371"/>
            <a:ext cx="460351" cy="50895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008528" y="329398"/>
            <a:ext cx="796255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.. на полном жизненном цикле человека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F02BF47-A107-4309-98E6-9016F83CA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2BB1E46-9A9E-455D-82AF-023750C78F28}"/>
              </a:ext>
            </a:extLst>
          </p:cNvPr>
          <p:cNvSpPr txBox="1"/>
          <p:nvPr/>
        </p:nvSpPr>
        <p:spPr>
          <a:xfrm rot="16200000">
            <a:off x="7773157" y="1210958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Доклад </a:t>
            </a:r>
            <a:r>
              <a:rPr lang="en-US" sz="1400" i="1" dirty="0"/>
              <a:t>GEF</a:t>
            </a:r>
          </a:p>
        </p:txBody>
      </p:sp>
      <p:sp>
        <p:nvSpPr>
          <p:cNvPr id="54" name="Номер слайда 1">
            <a:extLst>
              <a:ext uri="{FF2B5EF4-FFF2-40B4-BE49-F238E27FC236}">
                <a16:creationId xmlns="" xmlns:a16="http://schemas.microsoft.com/office/drawing/2014/main" id="{E8D65514-96C2-4456-8986-271A77A8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1709DF3-021F-4A61-B499-B26A04CE5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BBE828-4A37-4F7B-A225-11CF47C4D1AC}"/>
              </a:ext>
            </a:extLst>
          </p:cNvPr>
          <p:cNvSpPr txBox="1"/>
          <p:nvPr/>
        </p:nvSpPr>
        <p:spPr>
          <a:xfrm>
            <a:off x="1087166" y="158512"/>
            <a:ext cx="327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Новая роль учителя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2A042E-122A-43F3-9BB8-923CDBE63530}"/>
              </a:ext>
            </a:extLst>
          </p:cNvPr>
          <p:cNvSpPr txBox="1"/>
          <p:nvPr/>
        </p:nvSpPr>
        <p:spPr>
          <a:xfrm>
            <a:off x="681726" y="905022"/>
            <a:ext cx="787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«Мы хотим, чтобы учителя уважали нас и стали нашими друзьями.»</a:t>
            </a:r>
          </a:p>
          <a:p>
            <a:r>
              <a:rPr lang="ru-RU" dirty="0"/>
              <a:t>     -  Участники проекта «Голос детей»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EB6CF1-6162-45B1-9BAE-A8A694875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85" y="2649071"/>
            <a:ext cx="7624484" cy="2944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5039BA-8E2F-41A3-8C82-3CD22F0144FD}"/>
              </a:ext>
            </a:extLst>
          </p:cNvPr>
          <p:cNvSpPr txBox="1"/>
          <p:nvPr/>
        </p:nvSpPr>
        <p:spPr>
          <a:xfrm>
            <a:off x="1385046" y="5647767"/>
            <a:ext cx="12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мотивация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D0F5DC-7221-4A59-BB81-91B8B47C40BC}"/>
              </a:ext>
            </a:extLst>
          </p:cNvPr>
          <p:cNvSpPr txBox="1"/>
          <p:nvPr/>
        </p:nvSpPr>
        <p:spPr>
          <a:xfrm>
            <a:off x="3971369" y="5647767"/>
            <a:ext cx="12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навигация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39997F-7A83-4F8D-8C66-AE095AC4C3C7}"/>
              </a:ext>
            </a:extLst>
          </p:cNvPr>
          <p:cNvSpPr txBox="1"/>
          <p:nvPr/>
        </p:nvSpPr>
        <p:spPr>
          <a:xfrm>
            <a:off x="6461245" y="564776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фасилитация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E90F68-8F26-41CF-83A0-52404E839D53}"/>
              </a:ext>
            </a:extLst>
          </p:cNvPr>
          <p:cNvSpPr txBox="1"/>
          <p:nvPr/>
        </p:nvSpPr>
        <p:spPr>
          <a:xfrm>
            <a:off x="154076" y="6474642"/>
            <a:ext cx="1801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</a:t>
            </a:r>
            <a:r>
              <a:rPr lang="ru-RU" sz="1400" dirty="0" err="1"/>
              <a:t>А.Асмолов</a:t>
            </a:r>
            <a:endParaRPr lang="en-US" sz="14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="" xmlns:a16="http://schemas.microsoft.com/office/drawing/2014/main" id="{D2F8FD4C-1FB8-40DB-8FC0-06BB0A88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250" y="6482604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073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95911A-67B5-481B-B63A-C0A27920DF59}"/>
              </a:ext>
            </a:extLst>
          </p:cNvPr>
          <p:cNvSpPr txBox="1">
            <a:spLocks/>
          </p:cNvSpPr>
          <p:nvPr/>
        </p:nvSpPr>
        <p:spPr>
          <a:xfrm>
            <a:off x="1113896" y="173293"/>
            <a:ext cx="842457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Новые роли и компетенции учителей 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33D5155-4B61-44DA-BB68-EDD88788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" y="6524"/>
            <a:ext cx="884099" cy="9361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B63DB8E-145D-4B0A-9C48-0398F75813C5}"/>
              </a:ext>
            </a:extLst>
          </p:cNvPr>
          <p:cNvSpPr/>
          <p:nvPr/>
        </p:nvSpPr>
        <p:spPr>
          <a:xfrm>
            <a:off x="2481423" y="3620185"/>
            <a:ext cx="4766544" cy="1066800"/>
          </a:xfrm>
          <a:prstGeom prst="rect">
            <a:avLst/>
          </a:prstGeom>
          <a:solidFill>
            <a:srgbClr val="4D7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Педагог как наставник / тренер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Педагогика на принципах сотрудничества / сотворчества / совместного исследования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4A50046-C086-4D9E-851A-B73DBD76EAAD}"/>
              </a:ext>
            </a:extLst>
          </p:cNvPr>
          <p:cNvSpPr/>
          <p:nvPr/>
        </p:nvSpPr>
        <p:spPr>
          <a:xfrm>
            <a:off x="2481422" y="4902908"/>
            <a:ext cx="4766544" cy="1593143"/>
          </a:xfrm>
          <a:prstGeom prst="rect">
            <a:avLst/>
          </a:prstGeom>
          <a:solidFill>
            <a:srgbClr val="335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Готовность принимать новое и учиться, гибкость, открытость, любопытство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Инициативность и способность к эксперименту, игре, импровизации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C529E6-EA3E-41DF-B726-AAFE2AC44B44}"/>
              </a:ext>
            </a:extLst>
          </p:cNvPr>
          <p:cNvSpPr txBox="1"/>
          <p:nvPr/>
        </p:nvSpPr>
        <p:spPr>
          <a:xfrm>
            <a:off x="117765" y="5113144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Базовые установки </a:t>
            </a:r>
            <a:br>
              <a:rPr lang="ru-RU" b="1" dirty="0"/>
            </a:br>
            <a:r>
              <a:rPr lang="ru-RU" b="1" dirty="0"/>
              <a:t>и свойства личности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9360B2-95F7-4114-BFB4-1BB48025B791}"/>
              </a:ext>
            </a:extLst>
          </p:cNvPr>
          <p:cNvSpPr txBox="1"/>
          <p:nvPr/>
        </p:nvSpPr>
        <p:spPr>
          <a:xfrm>
            <a:off x="981463" y="3830420"/>
            <a:ext cx="135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Протоколы </a:t>
            </a:r>
            <a:br>
              <a:rPr lang="ru-RU" b="1" dirty="0"/>
            </a:br>
            <a:r>
              <a:rPr lang="ru-RU" b="1" dirty="0"/>
              <a:t>отношений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AD19F7-CA9F-46DD-86BB-441378858A02}"/>
              </a:ext>
            </a:extLst>
          </p:cNvPr>
          <p:cNvSpPr/>
          <p:nvPr/>
        </p:nvSpPr>
        <p:spPr>
          <a:xfrm>
            <a:off x="2481422" y="1223682"/>
            <a:ext cx="4766544" cy="2180579"/>
          </a:xfrm>
          <a:prstGeom prst="rect">
            <a:avLst/>
          </a:prstGeom>
          <a:solidFill>
            <a:srgbClr val="8DA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Смешанная педагогика / цифровые средства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Проектно-деятельностная педагогика: исследование, предпринимательство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Игровая педагогика и «холистические» подходы в образовании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9E3315-044F-4B5F-BE77-402979193ADC}"/>
              </a:ext>
            </a:extLst>
          </p:cNvPr>
          <p:cNvSpPr txBox="1"/>
          <p:nvPr/>
        </p:nvSpPr>
        <p:spPr>
          <a:xfrm>
            <a:off x="502486" y="2065434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Новые практики</a:t>
            </a:r>
            <a:br>
              <a:rPr lang="ru-RU" b="1" dirty="0"/>
            </a:br>
            <a:r>
              <a:rPr lang="ru-RU" b="1" dirty="0"/>
              <a:t>образования</a:t>
            </a:r>
          </a:p>
        </p:txBody>
      </p:sp>
      <p:pic>
        <p:nvPicPr>
          <p:cNvPr id="1026" name="Picture 2" descr="Image result for jazz player">
            <a:extLst>
              <a:ext uri="{FF2B5EF4-FFF2-40B4-BE49-F238E27FC236}">
                <a16:creationId xmlns="" xmlns:a16="http://schemas.microsoft.com/office/drawing/2014/main" id="{C4D2984F-CA5F-4ADC-8183-BFD0B4FE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69386" y="1680885"/>
            <a:ext cx="2244582" cy="4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852">
            <a:extLst>
              <a:ext uri="{FF2B5EF4-FFF2-40B4-BE49-F238E27FC236}">
                <a16:creationId xmlns="" xmlns:a16="http://schemas.microsoft.com/office/drawing/2014/main" id="{17A5C596-7DDA-4F93-A0CA-331EB89EFD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080250" y="64960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4F4B98-3BC4-4BA1-B854-8A38C6B973DB}"/>
              </a:ext>
            </a:extLst>
          </p:cNvPr>
          <p:cNvSpPr txBox="1"/>
          <p:nvPr/>
        </p:nvSpPr>
        <p:spPr>
          <a:xfrm>
            <a:off x="6502455" y="687951"/>
            <a:ext cx="249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исследование </a:t>
            </a:r>
            <a:r>
              <a:rPr lang="en-US" sz="1400" i="1" dirty="0"/>
              <a:t>GEF</a:t>
            </a:r>
          </a:p>
        </p:txBody>
      </p:sp>
    </p:spTree>
    <p:extLst>
      <p:ext uri="{BB962C8B-B14F-4D97-AF65-F5344CB8AC3E}">
        <p14:creationId xmlns:p14="http://schemas.microsoft.com/office/powerpoint/2010/main" val="77969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887</Words>
  <Application>Microsoft Office PowerPoint</Application>
  <PresentationFormat>Экран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Трансформация педагогов и руководителей: новые роли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для сложного мира</dc:title>
  <dc:creator>Pavel Luksha</dc:creator>
  <cp:lastModifiedBy>Юра</cp:lastModifiedBy>
  <cp:revision>55</cp:revision>
  <dcterms:created xsi:type="dcterms:W3CDTF">2018-04-20T12:00:23Z</dcterms:created>
  <dcterms:modified xsi:type="dcterms:W3CDTF">2020-08-20T07:16:52Z</dcterms:modified>
</cp:coreProperties>
</file>