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9"/>
  </p:notesMasterIdLst>
  <p:sldIdLst>
    <p:sldId id="400" r:id="rId2"/>
    <p:sldId id="398" r:id="rId3"/>
    <p:sldId id="301" r:id="rId4"/>
    <p:sldId id="318" r:id="rId5"/>
    <p:sldId id="374" r:id="rId6"/>
    <p:sldId id="403" r:id="rId7"/>
    <p:sldId id="323" r:id="rId8"/>
    <p:sldId id="327" r:id="rId9"/>
    <p:sldId id="404" r:id="rId10"/>
    <p:sldId id="405" r:id="rId11"/>
    <p:sldId id="407" r:id="rId12"/>
    <p:sldId id="333" r:id="rId13"/>
    <p:sldId id="406" r:id="rId14"/>
    <p:sldId id="408" r:id="rId15"/>
    <p:sldId id="410" r:id="rId16"/>
    <p:sldId id="411" r:id="rId17"/>
    <p:sldId id="41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DF01B50-2249-4507-B8F7-669C60A5FFF5}">
          <p14:sldIdLst>
            <p14:sldId id="400"/>
            <p14:sldId id="398"/>
            <p14:sldId id="301"/>
            <p14:sldId id="318"/>
            <p14:sldId id="374"/>
            <p14:sldId id="403"/>
            <p14:sldId id="323"/>
            <p14:sldId id="327"/>
            <p14:sldId id="404"/>
            <p14:sldId id="405"/>
            <p14:sldId id="407"/>
            <p14:sldId id="333"/>
            <p14:sldId id="406"/>
            <p14:sldId id="408"/>
            <p14:sldId id="410"/>
            <p14:sldId id="411"/>
            <p14:sldId id="4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удент НИУ ВШЭ" initials="СН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F86"/>
    <a:srgbClr val="79B3E8"/>
    <a:srgbClr val="7AD0E1"/>
    <a:srgbClr val="4C92D0"/>
    <a:srgbClr val="5480A8"/>
    <a:srgbClr val="FB973C"/>
    <a:srgbClr val="D55049"/>
    <a:srgbClr val="425B93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5341" autoAdjust="0"/>
  </p:normalViewPr>
  <p:slideViewPr>
    <p:cSldViewPr snapToGrid="0">
      <p:cViewPr>
        <p:scale>
          <a:sx n="74" d="100"/>
          <a:sy n="74" d="100"/>
        </p:scale>
        <p:origin x="-906" y="-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CF6EB-5F3E-3641-A392-B83AF5D652D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9650-FD60-2F4C-BADC-20D45A71A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38A0-D370-4750-838F-629698985E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8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A9650-FD60-2F4C-BADC-20D45A71A1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66379FC-5319-49E2-9773-F14690CAEA2C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EA79-345D-448D-9A84-9A36B77EF5FC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D7D1-7C3F-430B-A5FD-5C97984D5111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387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66DB-DCA4-4199-B046-A961D875F12F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4C448AB2-E285-472C-AB48-3AB585D93AE1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6BE0-A09B-494E-8414-EAB201858E4D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8449-0C3F-4162-9623-05FBE81A146F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3B8C-5E70-47F2-85D9-0E0E67615515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46DC-3A33-4893-AB12-97446FFDD10E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7C58-74F4-4789-9733-A71810BC2295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5DA1-2129-427C-8DD4-76219C7EB21D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C60462-C342-47E3-B9C9-65441D97A7ED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02/003465430750034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52600" y="1825625"/>
            <a:ext cx="90805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200" dirty="0" smtClean="0"/>
              <a:t>Алгоритм эффективного управления школой: поверх барьеров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40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ru-RU" sz="4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300" dirty="0" smtClean="0"/>
              <a:t>НИУ ВШЭ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 err="1" smtClean="0"/>
              <a:t>М.А.Пинская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690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73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возможности и индивидуальный подход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800" dirty="0" smtClean="0">
                <a:latin typeface="PT Serif"/>
              </a:rPr>
              <a:t>Школа требует успеваемости, но в зависимости от ребёнка. Если ребёнок хорошо учится, ему ставят большие цели. У нас в школе нет разногласий, все учатся». (Мама старшеклассника)</a:t>
            </a:r>
          </a:p>
          <a:p>
            <a:pPr algn="just">
              <a:lnSpc>
                <a:spcPct val="170000"/>
              </a:lnSpc>
            </a:pPr>
            <a:r>
              <a:rPr lang="ru-RU" sz="2800" dirty="0" smtClean="0">
                <a:latin typeface="PT Serif"/>
              </a:rPr>
              <a:t>«Способные дома изучают сами, вперёд идут. Один мальчик за каникулы по физике сам всё изучил, всю тетрадку исписал,  принёс,  учителю показал» (Ученица 8-го к.)</a:t>
            </a:r>
          </a:p>
          <a:p>
            <a:pPr algn="just">
              <a:lnSpc>
                <a:spcPct val="170000"/>
              </a:lnSpc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538784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3000" dirty="0" smtClean="0">
                <a:latin typeface="PT Serif"/>
              </a:rPr>
              <a:t>В </a:t>
            </a:r>
            <a:r>
              <a:rPr lang="ru-RU" sz="3000" dirty="0" err="1" smtClean="0">
                <a:latin typeface="PT Serif"/>
              </a:rPr>
              <a:t>началке</a:t>
            </a:r>
            <a:r>
              <a:rPr lang="ru-RU" sz="3000" dirty="0" smtClean="0">
                <a:latin typeface="PT Serif"/>
              </a:rPr>
              <a:t> у меня есть платформа  «</a:t>
            </a:r>
            <a:r>
              <a:rPr lang="ru-RU" sz="3000" dirty="0" err="1" smtClean="0">
                <a:latin typeface="PT Serif"/>
              </a:rPr>
              <a:t>Учи.ру</a:t>
            </a:r>
            <a:r>
              <a:rPr lang="ru-RU" sz="3000" dirty="0" smtClean="0">
                <a:latin typeface="PT Serif"/>
              </a:rPr>
              <a:t>.» И мы после уроков сидим с детьми и в олимпиадах участвуем. Им нравится, они очередь занимают. Это </a:t>
            </a:r>
            <a:r>
              <a:rPr lang="ru-RU" sz="3000" dirty="0" err="1" smtClean="0">
                <a:latin typeface="PT Serif"/>
              </a:rPr>
              <a:t>послеурочная</a:t>
            </a:r>
            <a:r>
              <a:rPr lang="ru-RU" sz="3000" dirty="0" smtClean="0">
                <a:latin typeface="PT Serif"/>
              </a:rPr>
              <a:t> деятельность. «Умники и умницы»,  газету делают – это кружок. (Учитель начальных классов</a:t>
            </a:r>
            <a:r>
              <a:rPr lang="ru-RU" sz="2400" dirty="0" smtClean="0">
                <a:latin typeface="PT Serif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7700" y="82097"/>
            <a:ext cx="11544300" cy="9974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Образовательные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ожидания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CC5CBE-5519-408A-95CD-BCE96CEA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Объект 6" descr="C:\Users\amikhailova\Desktop\ЦСЭР, Wind\фотки в книгу\Фотографии в книгу - 7.pn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371601"/>
            <a:ext cx="5791200" cy="52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6" descr="C:\Users\amikhailova\Desktop\Работа, Air\ЦСЭРШ\Якутия\нахаринская\IMG_2972.JPG"/>
          <p:cNvPicPr>
            <a:picLocks noGrp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50559" y="1608661"/>
            <a:ext cx="5181597" cy="478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6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0900" y="256269"/>
            <a:ext cx="11341100" cy="5565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Дополнительное образование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AD40BC9-EBC5-4014-81EA-9D3D587D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" y="1164134"/>
            <a:ext cx="118014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PT Serif"/>
              </a:rPr>
              <a:t>«После уроков все дети ходят на кружки.  Много времени на подготовку к экзаменам, факультативы. Много дополнительного образования, поют, рисуют. Много работают на пришкольном участке. Дети всегда заняты. Линейки, награждения каждую неделю.  Я уверена, что дети не без присмотра, под контролем» (Мама троих учащихся).</a:t>
            </a:r>
          </a:p>
          <a:p>
            <a:r>
              <a:rPr lang="ru-RU" sz="2800" dirty="0" smtClean="0">
                <a:latin typeface="PT Serif"/>
              </a:rPr>
              <a:t>«</a:t>
            </a:r>
            <a:r>
              <a:rPr lang="ru-RU" sz="2800" dirty="0">
                <a:latin typeface="PT Serif"/>
              </a:rPr>
              <a:t>Все кружки делятся на три направления: спортивные, интеллектуальные, социальные. Спортивные секции начинаются в 19 часов вечера и продолжаются до 21 часа. Если бы я был сейчас учеником, я бы уже лежал.  По 9-и видам спорта мы соревнуемся, надо заниматься, иначе не будем  занимать места». (Директор школы)</a:t>
            </a:r>
          </a:p>
        </p:txBody>
      </p:sp>
    </p:spTree>
    <p:extLst>
      <p:ext uri="{BB962C8B-B14F-4D97-AF65-F5344CB8AC3E}">
        <p14:creationId xmlns:p14="http://schemas.microsoft.com/office/powerpoint/2010/main" val="88592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3613"/>
            <a:ext cx="11430000" cy="6526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Сделано своими руками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1DDE51-2DD1-4CEA-A731-903E51B7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Объект 5" descr="C:\Users\amikhailova\Desktop\Работа, Air\ЦСЭРШ\Якутия\бедиминская\IMG_3040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1528764"/>
            <a:ext cx="5776912" cy="5072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8" descr="Macintosh HD:Users:Sasha:Downloads:Работа, комп:ЦСЭРШ:Всемирный банк:Томск:Басандайка:IMG_1983.JPG"/>
          <p:cNvPicPr>
            <a:picLocks noGrp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6963" y="1349675"/>
            <a:ext cx="5913437" cy="527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718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73100"/>
          </a:xfrm>
        </p:spPr>
        <p:txBody>
          <a:bodyPr/>
          <a:lstStyle/>
          <a:p>
            <a:r>
              <a:rPr lang="ru-RU" dirty="0" smtClean="0"/>
              <a:t>Характер управления: педагогическое лидерство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130800" cy="49377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PT Serif"/>
              </a:rPr>
              <a:t>Я каждый вечер после спортзала, где с учениками позанимаюсь ,к ним (к молодым учителям, в общежитие) захожу, чаёк пить,  их пилю: давайте концерты устраивайте, давайте мероприятия проводите. И понемногу, потихоньку, как паровоз  их толкаю, они втягиваются» (Директор школы).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502400" y="1216152"/>
            <a:ext cx="5062728" cy="49377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PT Serif"/>
              </a:rPr>
              <a:t>Время от времени надо направить учителей. Директор контролировать  должен. Не всё же завуч, прежде всего, я отвечаю, за знания и что впитывают дети. Это моя ответственность. Всюду сую свой нос, как говорится». (Директор школы).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23612"/>
            <a:ext cx="11734800" cy="76698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Характер управления: эффективный менеджмент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BE966A-9ECB-4310-B9B2-146CACB9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Объект 4" descr="C:\Users\amikhailova\Desktop\Работа, Air\ЦСЭРШ\Якутия\нахаринская\IMG_2974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1000" y="1460500"/>
            <a:ext cx="48768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mikhailova\Desktop\Работа, Air\ЦСЭРШ\Якутия\нахаринская\IMG_2970.JPG"/>
          <p:cNvPicPr>
            <a:picLocks noGrp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64312" y="1208091"/>
            <a:ext cx="5083174" cy="525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60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1700" y="165101"/>
            <a:ext cx="10693400" cy="11937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Модель </a:t>
            </a:r>
            <a:r>
              <a:rPr lang="ru-RU" sz="3200" smtClean="0"/>
              <a:t>школьной эффективности - а</a:t>
            </a:r>
            <a:r>
              <a:rPr lang="ru-RU" smtClean="0"/>
              <a:t>лгоритм </a:t>
            </a:r>
            <a:r>
              <a:rPr lang="ru-RU" dirty="0" smtClean="0"/>
              <a:t>эффективного управления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09600" y="1727200"/>
            <a:ext cx="10972800" cy="4429760"/>
          </a:xfrm>
        </p:spPr>
        <p:txBody>
          <a:bodyPr>
            <a:normAutofit/>
          </a:bodyPr>
          <a:lstStyle/>
          <a:p>
            <a:r>
              <a:rPr lang="ru-RU" dirty="0"/>
              <a:t>1. Эффективное лидерство;</a:t>
            </a:r>
          </a:p>
          <a:p>
            <a:r>
              <a:rPr lang="ru-RU" dirty="0"/>
              <a:t>2. Акцент на обучении;</a:t>
            </a:r>
          </a:p>
          <a:p>
            <a:r>
              <a:rPr lang="ru-RU" dirty="0"/>
              <a:t>3. Положительная школьная культура;</a:t>
            </a:r>
          </a:p>
          <a:p>
            <a:r>
              <a:rPr lang="ru-RU" dirty="0"/>
              <a:t>4. Высокие ожидания учащихся и персонала;</a:t>
            </a:r>
          </a:p>
          <a:p>
            <a:r>
              <a:rPr lang="ru-RU" dirty="0"/>
              <a:t>5. Мониторинг прогресса в школе,  классе и у отдельных учеников;</a:t>
            </a:r>
          </a:p>
          <a:p>
            <a:r>
              <a:rPr lang="ru-RU" dirty="0"/>
              <a:t>6. Вовлечение родителей;</a:t>
            </a:r>
          </a:p>
          <a:p>
            <a:r>
              <a:rPr lang="ru-RU" dirty="0"/>
              <a:t>7. Эффективное преподавание;</a:t>
            </a:r>
          </a:p>
          <a:p>
            <a:r>
              <a:rPr lang="ru-RU" dirty="0"/>
              <a:t>8. Профессиональное развитие </a:t>
            </a:r>
            <a:r>
              <a:rPr lang="ru-RU" dirty="0" smtClean="0"/>
              <a:t>педагогов;</a:t>
            </a:r>
            <a:endParaRPr lang="ru-RU" dirty="0"/>
          </a:p>
          <a:p>
            <a:r>
              <a:rPr lang="ru-RU" dirty="0"/>
              <a:t>9. Вовлечение учащихся в учебный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3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1"/>
            <a:ext cx="10210799" cy="13461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PT Serif"/>
              </a:rPr>
              <a:t>«Я детям хочу передать -  надо жить каждый день с радостью. Каждый день – это как подарок».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FF0849-E359-4039-AB05-60599A5B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Объект 7" descr="C:\Users\amikhailova\Desktop\ЦСЭР, Wind\фотки в книгу\Фотография в книгу - 12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300" y="1514475"/>
            <a:ext cx="9609138" cy="520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8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365125"/>
            <a:ext cx="9309100" cy="854075"/>
          </a:xfrm>
        </p:spPr>
        <p:txBody>
          <a:bodyPr/>
          <a:lstStyle/>
          <a:p>
            <a:r>
              <a:rPr lang="ru-RU" dirty="0" smtClean="0"/>
              <a:t>Что может школа?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25600"/>
            <a:ext cx="10972800" cy="45313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>
                <a:cs typeface="Times New Roman" panose="02020603050405020304" pitchFamily="18" charset="0"/>
              </a:rPr>
              <a:t>«Эффективные школы и учителя создают для детей каждый день возможность пережить успех и радость достижений. Это, в свою очередь, поддерживает учебную мотивацию, уверенность  учеников в своих силах и  упорство в преодолении неудач</a:t>
            </a:r>
            <a:r>
              <a:rPr lang="en-US" dirty="0">
                <a:cs typeface="Times New Roman" panose="02020603050405020304" pitchFamily="18" charset="0"/>
              </a:rPr>
              <a:t>”.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cs typeface="Times New Roman" panose="02020603050405020304" pitchFamily="18" charset="0"/>
              </a:rPr>
              <a:t>Masten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Herbers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Cutuli</a:t>
            </a:r>
            <a:r>
              <a:rPr lang="en-US" dirty="0">
                <a:cs typeface="Times New Roman" panose="02020603050405020304" pitchFamily="18" charset="0"/>
              </a:rPr>
              <a:t> and </a:t>
            </a:r>
            <a:r>
              <a:rPr lang="en-US" dirty="0" err="1">
                <a:cs typeface="Times New Roman" panose="02020603050405020304" pitchFamily="18" charset="0"/>
              </a:rPr>
              <a:t>Lafavor</a:t>
            </a:r>
            <a:r>
              <a:rPr lang="en-US" dirty="0">
                <a:cs typeface="Times New Roman" panose="02020603050405020304" pitchFamily="18" charset="0"/>
              </a:rPr>
              <a:t> (2008</a:t>
            </a:r>
            <a:r>
              <a:rPr lang="ru-RU" dirty="0">
                <a:cs typeface="Times New Roman" panose="02020603050405020304" pitchFamily="18" charset="0"/>
              </a:rPr>
              <a:t>)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823" y="274068"/>
            <a:ext cx="69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5B93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Что влияет на  работу школы </a:t>
            </a:r>
            <a:endParaRPr lang="ru-RU" sz="2400" b="1" dirty="0">
              <a:solidFill>
                <a:srgbClr val="425B93"/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8150" y="1298702"/>
            <a:ext cx="9598479" cy="4240155"/>
            <a:chOff x="737741" y="1798672"/>
            <a:chExt cx="11529322" cy="5650678"/>
          </a:xfrm>
        </p:grpSpPr>
        <p:sp>
          <p:nvSpPr>
            <p:cNvPr id="6" name="Овал 5"/>
            <p:cNvSpPr/>
            <p:nvPr/>
          </p:nvSpPr>
          <p:spPr>
            <a:xfrm>
              <a:off x="4196306" y="3811278"/>
              <a:ext cx="4612187" cy="16831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Serif" panose="020A0603040505020204" pitchFamily="18" charset="-52"/>
                  <a:ea typeface="PT Serif" panose="020A0603040505020204" pitchFamily="18" charset="-52"/>
                </a:rPr>
                <a:t>КАЧЕСТВО ОБРАЗОВАНИЯ</a:t>
              </a:r>
              <a:endParaRPr kumimoji="0" lang="ru-RU" sz="20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PT Serif" panose="020A0603040505020204" pitchFamily="18" charset="-52"/>
                <a:ea typeface="PT Serif" panose="020A0603040505020204" pitchFamily="18" charset="-52"/>
                <a:sym typeface="Helvetica Light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37741" y="2303623"/>
              <a:ext cx="4502243" cy="1250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Serif" panose="020A0603040505020204" pitchFamily="18" charset="-52"/>
                  <a:ea typeface="PT Serif" panose="020A0603040505020204" pitchFamily="18" charset="-52"/>
                </a:rPr>
                <a:t>Территория</a:t>
              </a:r>
              <a:endParaRPr kumimoji="0" lang="ru-RU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T Serif" panose="020A0603040505020204" pitchFamily="18" charset="-52"/>
                <a:ea typeface="PT Serif" panose="020A0603040505020204" pitchFamily="18" charset="-52"/>
                <a:sym typeface="Helvetica Light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37741" y="5838309"/>
              <a:ext cx="4502243" cy="12503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Serif" panose="020A0603040505020204" pitchFamily="18" charset="-52"/>
                  <a:ea typeface="PT Serif" panose="020A0603040505020204" pitchFamily="18" charset="-52"/>
                </a:rPr>
                <a:t>Семья</a:t>
              </a:r>
              <a:endParaRPr kumimoji="0" lang="ru-RU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T Serif" panose="020A0603040505020204" pitchFamily="18" charset="-52"/>
                <a:ea typeface="PT Serif" panose="020A0603040505020204" pitchFamily="18" charset="-52"/>
                <a:sym typeface="Helvetica Light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764820" y="1798672"/>
              <a:ext cx="4502243" cy="22602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Serif" panose="020A0603040505020204" pitchFamily="18" charset="-52"/>
                  <a:ea typeface="PT Serif" panose="020A0603040505020204" pitchFamily="18" charset="-52"/>
                </a:rPr>
                <a:t>Школьные ресурсы</a:t>
              </a:r>
              <a:endParaRPr kumimoji="0" lang="ru-RU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T Serif" panose="020A0603040505020204" pitchFamily="18" charset="-52"/>
                <a:ea typeface="PT Serif" panose="020A0603040505020204" pitchFamily="18" charset="-52"/>
                <a:sym typeface="Helvetica Light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7764820" y="5477629"/>
              <a:ext cx="4502243" cy="19717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Serif" panose="020A0603040505020204" pitchFamily="18" charset="-52"/>
                  <a:ea typeface="PT Serif" panose="020A0603040505020204" pitchFamily="18" charset="-52"/>
                </a:rPr>
                <a:t>Региональная и муниципальная политика</a:t>
              </a:r>
              <a:endParaRPr kumimoji="0" lang="ru-RU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T Serif" panose="020A0603040505020204" pitchFamily="18" charset="-52"/>
                <a:ea typeface="PT Serif" panose="020A0603040505020204" pitchFamily="18" charset="-52"/>
                <a:sym typeface="Helvetica Light"/>
              </a:endParaRPr>
            </a:p>
          </p:txBody>
        </p:sp>
        <p:cxnSp>
          <p:nvCxnSpPr>
            <p:cNvPr id="13" name="Прямая со стрелкой 12"/>
            <p:cNvCxnSpPr>
              <a:stCxn id="7" idx="4"/>
              <a:endCxn id="6" idx="1"/>
            </p:cNvCxnSpPr>
            <p:nvPr/>
          </p:nvCxnSpPr>
          <p:spPr>
            <a:xfrm>
              <a:off x="2988863" y="3553983"/>
              <a:ext cx="1882883" cy="5037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9" idx="4"/>
              <a:endCxn id="6" idx="7"/>
            </p:cNvCxnSpPr>
            <p:nvPr/>
          </p:nvCxnSpPr>
          <p:spPr>
            <a:xfrm flipH="1" flipV="1">
              <a:off x="8133054" y="4057774"/>
              <a:ext cx="1882888" cy="116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10" idx="0"/>
              <a:endCxn id="6" idx="5"/>
            </p:cNvCxnSpPr>
            <p:nvPr/>
          </p:nvCxnSpPr>
          <p:spPr>
            <a:xfrm flipH="1" flipV="1">
              <a:off x="8133054" y="5247959"/>
              <a:ext cx="1882888" cy="22967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8" idx="0"/>
              <a:endCxn id="6" idx="3"/>
            </p:cNvCxnSpPr>
            <p:nvPr/>
          </p:nvCxnSpPr>
          <p:spPr>
            <a:xfrm flipV="1">
              <a:off x="2988863" y="5247959"/>
              <a:ext cx="1882883" cy="59035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8" idx="1"/>
              <a:endCxn id="7" idx="3"/>
            </p:cNvCxnSpPr>
            <p:nvPr/>
          </p:nvCxnSpPr>
          <p:spPr>
            <a:xfrm flipV="1">
              <a:off x="1397079" y="3370873"/>
              <a:ext cx="0" cy="265054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7" idx="6"/>
              <a:endCxn id="9" idx="2"/>
            </p:cNvCxnSpPr>
            <p:nvPr/>
          </p:nvCxnSpPr>
          <p:spPr>
            <a:xfrm>
              <a:off x="5239984" y="2928803"/>
              <a:ext cx="2524835" cy="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10" idx="7"/>
              <a:endCxn id="9" idx="5"/>
            </p:cNvCxnSpPr>
            <p:nvPr/>
          </p:nvCxnSpPr>
          <p:spPr>
            <a:xfrm flipV="1">
              <a:off x="11607725" y="3727929"/>
              <a:ext cx="0" cy="203845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87067" y="5767368"/>
            <a:ext cx="904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Мета-анализ</a:t>
            </a:r>
            <a:r>
              <a:rPr lang="ru-RU" sz="1400" dirty="0"/>
              <a:t>: </a:t>
            </a:r>
            <a:r>
              <a:rPr lang="en-US" sz="1400" dirty="0" err="1"/>
              <a:t>Sirin</a:t>
            </a:r>
            <a:r>
              <a:rPr lang="en-US" sz="1400" dirty="0"/>
              <a:t>, S. R. (2005). Socioeconomic Status and Academic Achievement: A Meta-Analytic Review of Research. </a:t>
            </a:r>
            <a:r>
              <a:rPr lang="en-US" sz="1400" i="1" dirty="0"/>
              <a:t>Review of Educational Research</a:t>
            </a:r>
            <a:r>
              <a:rPr lang="en-US" sz="1400" dirty="0"/>
              <a:t>, </a:t>
            </a:r>
            <a:r>
              <a:rPr lang="en-US" sz="1400" i="1" dirty="0"/>
              <a:t>75</a:t>
            </a:r>
            <a:r>
              <a:rPr lang="en-US" sz="1400" dirty="0"/>
              <a:t>(3), 417–453. </a:t>
            </a:r>
            <a:r>
              <a:rPr lang="en-US" sz="1400" dirty="0">
                <a:hlinkClick r:id="rId3"/>
              </a:rPr>
              <a:t>https://doi.org/10.3102/00346543075003417</a:t>
            </a:r>
            <a:endParaRPr lang="ru-RU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24F18E-FD21-4B69-BD2B-17C538922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3" y="6439092"/>
            <a:ext cx="1539267" cy="2212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15EC77-8762-4724-A700-961A0E4C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5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566" y="1546306"/>
            <a:ext cx="8224088" cy="4745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5759" y="553036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540" y="31417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4310" y="41265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3559" y="41265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0289" y="3657600"/>
            <a:ext cx="30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4044" y="33264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0052" y="36957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0289" y="449585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2644" y="455805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9278" y="4662963"/>
            <a:ext cx="4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3380" y="5922272"/>
            <a:ext cx="4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418344" y="4662963"/>
            <a:ext cx="114300" cy="12367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17942" y="4868254"/>
            <a:ext cx="4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5095" y="4065114"/>
            <a:ext cx="4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9678" y="3930568"/>
            <a:ext cx="4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14</a:t>
            </a:r>
          </a:p>
        </p:txBody>
      </p:sp>
      <p:cxnSp>
        <p:nvCxnSpPr>
          <p:cNvPr id="24" name="Прямая соединительная линия 23"/>
          <p:cNvCxnSpPr>
            <a:stCxn id="21" idx="3"/>
          </p:cNvCxnSpPr>
          <p:nvPr/>
        </p:nvCxnSpPr>
        <p:spPr>
          <a:xfrm>
            <a:off x="3109605" y="4115234"/>
            <a:ext cx="1194439" cy="198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924887" y="1339428"/>
            <a:ext cx="4250577" cy="4770537"/>
            <a:chOff x="1330822" y="1289953"/>
            <a:chExt cx="4250577" cy="4770537"/>
          </a:xfrm>
        </p:grpSpPr>
        <p:sp>
          <p:nvSpPr>
            <p:cNvPr id="27" name="TextBox 26"/>
            <p:cNvSpPr txBox="1"/>
            <p:nvPr/>
          </p:nvSpPr>
          <p:spPr>
            <a:xfrm>
              <a:off x="1330822" y="1289953"/>
              <a:ext cx="2074984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Алтайский край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Калининградская область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Красноярский край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Московская область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Новгородская область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Республика Карелия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Республика Саха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Тамбовская область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Республика Татарстан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Томская область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06415" y="1289953"/>
              <a:ext cx="20749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11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Хабаровский край</a:t>
              </a:r>
            </a:p>
            <a:p>
              <a:pPr marL="342900" indent="-342900">
                <a:buFont typeface="+mj-lt"/>
                <a:buAutoNum type="arabicPeriod" startAt="11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Чувашская Республика</a:t>
              </a:r>
            </a:p>
            <a:p>
              <a:pPr marL="342900" indent="-342900">
                <a:buFont typeface="+mj-lt"/>
                <a:buAutoNum type="arabicPeriod" startAt="11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ЯНАО</a:t>
              </a:r>
            </a:p>
            <a:p>
              <a:pPr marL="342900" indent="-342900">
                <a:buFont typeface="+mj-lt"/>
                <a:buAutoNum type="arabicPeriod" startAt="11"/>
              </a:pPr>
              <a:r>
                <a:rPr lang="ru-RU" sz="1600" dirty="0">
                  <a:solidFill>
                    <a:schemeClr val="tx2"/>
                  </a:solidFill>
                  <a:latin typeface="PT Serif" panose="020A0603040505020204" pitchFamily="18" charset="-52"/>
                </a:rPr>
                <a:t>Ярославская область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870" y="4779197"/>
            <a:ext cx="252629" cy="2778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75494" y="413347"/>
            <a:ext cx="763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25B93"/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Регионы апробации и анализа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204C553-1003-4900-95FC-29CB5AA601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3" y="6439092"/>
            <a:ext cx="1539267" cy="2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81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349" y="3861048"/>
            <a:ext cx="3648405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Что позволяет школам достигать высоких результатов в сложных социальных условиях?</a:t>
            </a:r>
            <a:endParaRPr lang="ru-RU" sz="3200" dirty="0"/>
          </a:p>
        </p:txBody>
      </p:sp>
      <p:pic>
        <p:nvPicPr>
          <p:cNvPr id="1026" name="Picture 2" descr="http://new.stihi.ru/pics/2015/03/13/77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71531" y="6237312"/>
            <a:ext cx="8928992" cy="62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Резильентная</a:t>
            </a:r>
            <a:r>
              <a:rPr lang="ru-RU" sz="3200" dirty="0" smtClean="0"/>
              <a:t> школа - Ковчег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0100-D5C5-4BE0-8774-97CC136CA2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Picture 4" descr="http://therealrickyd.com/wp-content/uploads/2012/02/noahs-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1" y="0"/>
            <a:ext cx="7318137" cy="35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2300" y="228600"/>
            <a:ext cx="10960100" cy="812800"/>
          </a:xfrm>
        </p:spPr>
        <p:txBody>
          <a:bodyPr/>
          <a:lstStyle/>
          <a:p>
            <a:r>
              <a:rPr lang="ru-RU" dirty="0" smtClean="0"/>
              <a:t>Неблагополучные, отдалённые территории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4" descr="Macintosh HD:Users:Sasha:Downloads:Работа, комп:ЦСЭРШ:Всемирный банк:Томск:Басандайка:IMG_1967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56601" y="1117600"/>
            <a:ext cx="2514597" cy="4419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C:\Users\amikhailova\Desktop\Работа, Air\ЦСЭРШ\Якутия\нахаринская\IMG_298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4" y="2273299"/>
            <a:ext cx="6688136" cy="44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Macintosh HD:Users:Sasha:Downloads:Работа, комп:ЦСЭРШ:Всемирный банк:Томск:Басандайка:IMG_197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409700"/>
            <a:ext cx="6273800" cy="426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0900" y="212726"/>
            <a:ext cx="9296400" cy="8032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               Живое  пространство 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BADD3C6-267E-497A-9D75-4A6F71F6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1" descr="IMG_1919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549400"/>
            <a:ext cx="5854700" cy="51085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3" descr="Macintosh HD:Users:Sasha:Downloads:Работа, комп:ЦСЭРШ:Всемирный банк:Томск:Басандайка:IMG_1904.JPG"/>
          <p:cNvPicPr>
            <a:picLocks noGrp="1"/>
          </p:cNvPicPr>
          <p:nvPr>
            <p:ph sz="quarter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6963" y="1543362"/>
            <a:ext cx="5710237" cy="5073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5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0" y="212725"/>
            <a:ext cx="7289800" cy="6381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rPr>
              <a:t>            Красивая среда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4A268F-319D-4AC0-A2EB-FB795B3C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C:\Users\amikhailova\Desktop\ЦСЭР, Wind\фотки в книгу\фотграфия в книгу - 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8" y="971550"/>
            <a:ext cx="11336790" cy="626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88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политика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790700"/>
            <a:ext cx="10972800" cy="4366260"/>
          </a:xfrm>
        </p:spPr>
        <p:txBody>
          <a:bodyPr/>
          <a:lstStyle/>
          <a:p>
            <a:pPr algn="just"/>
            <a:r>
              <a:rPr lang="ru-RU" sz="2800" dirty="0" smtClean="0">
                <a:latin typeface="PT Serif"/>
              </a:rPr>
              <a:t>Школа нацелена, прежде всего, на образование. Чтобы дети приобрели знания прочные, каждый ребёнок, и могли потом в жизни продвигаться. Наши дети учатся потом лучше, наша дочка сдаёт все сессии автоматом, у неё знания прочные. Это заложила школа… Требования достаточно высокие. Каждый день надо делать домашнее задание. Учитель дополнительно готовит к экзаменам не на уроке. Дома [дочка] много занимается. Боится математики. Говорю: учительница тебя подготовит» (Мама ученицы 11-го класса)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3611</TotalTime>
  <Words>725</Words>
  <Application>Microsoft Office PowerPoint</Application>
  <PresentationFormat>Произвольный</PresentationFormat>
  <Paragraphs>93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Презентация PowerPoint</vt:lpstr>
      <vt:lpstr>Что может школа?</vt:lpstr>
      <vt:lpstr>Презентация PowerPoint</vt:lpstr>
      <vt:lpstr>Презентация PowerPoint</vt:lpstr>
      <vt:lpstr>Что позволяет школам достигать высоких результатов в сложных социальных условиях?</vt:lpstr>
      <vt:lpstr>Неблагополучные, отдалённые территории</vt:lpstr>
      <vt:lpstr>                Живое  пространство  </vt:lpstr>
      <vt:lpstr>            Красивая среда </vt:lpstr>
      <vt:lpstr>Образовательная политика</vt:lpstr>
      <vt:lpstr>Образовательные возможности и индивидуальный подход</vt:lpstr>
      <vt:lpstr>          Образовательные ожидания</vt:lpstr>
      <vt:lpstr>Дополнительное образование </vt:lpstr>
      <vt:lpstr>Сделано своими руками  </vt:lpstr>
      <vt:lpstr>Характер управления: педагогическое лидерство</vt:lpstr>
      <vt:lpstr>Характер управления: эффективный менеджмент </vt:lpstr>
      <vt:lpstr>Модель школьной эффективности - алгоритм эффективного управления </vt:lpstr>
      <vt:lpstr>«Я детям хочу передать -  надо жить каждый день с радостью. Каждый день – это как подарок».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Юра</cp:lastModifiedBy>
  <cp:revision>199</cp:revision>
  <dcterms:created xsi:type="dcterms:W3CDTF">2018-08-08T13:50:28Z</dcterms:created>
  <dcterms:modified xsi:type="dcterms:W3CDTF">2020-08-20T07:15:11Z</dcterms:modified>
</cp:coreProperties>
</file>